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sldIdLst>
    <p:sldId id="259" r:id="rId2"/>
    <p:sldId id="261" r:id="rId3"/>
    <p:sldId id="283" r:id="rId4"/>
    <p:sldId id="258" r:id="rId5"/>
    <p:sldId id="263" r:id="rId6"/>
    <p:sldId id="265" r:id="rId7"/>
    <p:sldId id="266" r:id="rId8"/>
    <p:sldId id="271" r:id="rId9"/>
    <p:sldId id="269" r:id="rId10"/>
    <p:sldId id="273" r:id="rId11"/>
    <p:sldId id="274" r:id="rId12"/>
    <p:sldId id="270" r:id="rId13"/>
    <p:sldId id="284" r:id="rId14"/>
    <p:sldId id="276" r:id="rId15"/>
    <p:sldId id="275" r:id="rId16"/>
    <p:sldId id="278" r:id="rId17"/>
    <p:sldId id="279" r:id="rId18"/>
    <p:sldId id="277" r:id="rId19"/>
    <p:sldId id="282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E4BA"/>
    <a:srgbClr val="D3D6D6"/>
    <a:srgbClr val="0A1C2A"/>
    <a:srgbClr val="E9B5B2"/>
    <a:srgbClr val="D0D3D3"/>
    <a:srgbClr val="0099FF"/>
    <a:srgbClr val="6666FF"/>
    <a:srgbClr val="F2650D"/>
    <a:srgbClr val="51B5F9"/>
    <a:srgbClr val="055B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660"/>
  </p:normalViewPr>
  <p:slideViewPr>
    <p:cSldViewPr snapToGrid="0">
      <p:cViewPr>
        <p:scale>
          <a:sx n="66" d="100"/>
          <a:sy n="66" d="100"/>
        </p:scale>
        <p:origin x="1253" y="485"/>
      </p:cViewPr>
      <p:guideLst>
        <p:guide orient="horz" pos="36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2" y="1380070"/>
            <a:ext cx="8574623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8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3" y="5883277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344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54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4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3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207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3" y="685801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3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220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76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3" y="685801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4" y="3886200"/>
            <a:ext cx="10018711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1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5476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2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3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21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562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7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3" y="685800"/>
            <a:ext cx="8019743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29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8" y="5867133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80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9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413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2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4" y="2667001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72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9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4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6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772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4" y="685801"/>
            <a:ext cx="6240991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3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75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5" y="1752599"/>
            <a:ext cx="542615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5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5" y="3124199"/>
            <a:ext cx="542615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06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2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3" y="685802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2667001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7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7/27/2020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81" y="5883277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8" y="588327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1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ctr" defTabSz="457189" rtl="1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44" indent="-285744" algn="r" defTabSz="457189" rtl="1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32" indent="-285744" algn="r" defTabSz="457189" rtl="1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21" indent="-285744" algn="r" defTabSz="457189" rtl="1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12" indent="-171446" algn="r" defTabSz="457189" rtl="1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01" indent="-171446" algn="r" defTabSz="457189" rtl="1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537" indent="-228594" algn="r" defTabSz="457189" rtl="1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726" indent="-228594" algn="r" defTabSz="457189" rtl="1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8914" indent="-228594" algn="r" defTabSz="457189" rtl="1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103" indent="-228594" algn="r" defTabSz="457189" rtl="1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189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r" defTabSz="457189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r" defTabSz="457189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r" defTabSz="457189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r" defTabSz="457189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r" defTabSz="457189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r" defTabSz="457189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r" defTabSz="457189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r" defTabSz="457189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1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EAC6F4-CC14-4018-8EB7-80E98A207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1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0B54FFC-1F45-4851-B17E-27AA9F2AA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1D2D494-2435-4150-B9D3-974CD924E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919E1BB-9B82-4C97-919D-92ED3FFE6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F8ACC16-1243-4719-B21E-C286C1026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453E1702-AF03-4993-9127-D048E9314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B0A6365B-1292-4142-BA51-04BCB3D4C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1F51EABE-7F4B-4BE5-8F59-7A61B8E6F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082" t="3258" r="70335" b="11409"/>
          <a:stretch/>
        </p:blipFill>
        <p:spPr>
          <a:xfrm>
            <a:off x="1574800" y="314961"/>
            <a:ext cx="2286000" cy="5852161"/>
          </a:xfrm>
          <a:custGeom>
            <a:avLst/>
            <a:gdLst/>
            <a:ahLst/>
            <a:cxnLst/>
            <a:rect l="l" t="t" r="r" b="b"/>
            <a:pathLst>
              <a:path w="11395934" h="6858000">
                <a:moveTo>
                  <a:pt x="867942" y="0"/>
                </a:moveTo>
                <a:lnTo>
                  <a:pt x="1786638" y="0"/>
                </a:lnTo>
                <a:lnTo>
                  <a:pt x="11395934" y="0"/>
                </a:lnTo>
                <a:lnTo>
                  <a:pt x="11395934" y="6858000"/>
                </a:lnTo>
                <a:lnTo>
                  <a:pt x="1925619" y="6858000"/>
                </a:lnTo>
                <a:lnTo>
                  <a:pt x="1924311" y="6820097"/>
                </a:lnTo>
                <a:lnTo>
                  <a:pt x="1925076" y="6858000"/>
                </a:lnTo>
                <a:lnTo>
                  <a:pt x="1892647" y="6858000"/>
                </a:lnTo>
                <a:lnTo>
                  <a:pt x="0" y="5314276"/>
                </a:lnTo>
                <a:cubicBezTo>
                  <a:pt x="282142" y="3542851"/>
                  <a:pt x="585800" y="1771425"/>
                  <a:pt x="867942" y="0"/>
                </a:cubicBezTo>
                <a:close/>
              </a:path>
            </a:pathLst>
          </a:custGeom>
        </p:spPr>
      </p:pic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1B8D6125-3E27-4582-8D50-0E444BB18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69" t="1482" r="14979" b="11629"/>
          <a:stretch/>
        </p:blipFill>
        <p:spPr>
          <a:xfrm>
            <a:off x="6096000" y="208279"/>
            <a:ext cx="4399280" cy="59588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A3F2F2-7433-4F5E-810E-E647FCFF6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762" y="1150620"/>
            <a:ext cx="2130425" cy="481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84E03DA-B800-46E1-AF36-59DF74A4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7A9900B-CB87-464C-884A-B15D70B64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76482-51CD-49CA-B209-5C4A17CE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239" y="1671796"/>
            <a:ext cx="1391095" cy="13308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 rtl="0"/>
            <a:r>
              <a:rPr lang="en-US" sz="6000" dirty="0"/>
              <a:t>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95369B-D528-438E-80C9-A09304767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1624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0064481-AC9B-4F67-92BA-4D0F35B58BA5}"/>
              </a:ext>
            </a:extLst>
          </p:cNvPr>
          <p:cNvSpPr/>
          <p:nvPr/>
        </p:nvSpPr>
        <p:spPr>
          <a:xfrm flipH="1">
            <a:off x="168498" y="2482990"/>
            <a:ext cx="488873" cy="3842825"/>
          </a:xfrm>
          <a:prstGeom prst="cube">
            <a:avLst/>
          </a:prstGeom>
          <a:solidFill>
            <a:srgbClr val="06E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4EF40B8D-270B-4CAF-B1C4-077956F8AFF9}"/>
              </a:ext>
            </a:extLst>
          </p:cNvPr>
          <p:cNvSpPr/>
          <p:nvPr/>
        </p:nvSpPr>
        <p:spPr>
          <a:xfrm flipH="1">
            <a:off x="1760629" y="3067407"/>
            <a:ext cx="394833" cy="3017520"/>
          </a:xfrm>
          <a:prstGeom prst="cube">
            <a:avLst/>
          </a:prstGeom>
          <a:solidFill>
            <a:srgbClr val="06E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4E950F20-D1B8-4100-983E-C19110F95528}"/>
              </a:ext>
            </a:extLst>
          </p:cNvPr>
          <p:cNvSpPr/>
          <p:nvPr/>
        </p:nvSpPr>
        <p:spPr>
          <a:xfrm flipH="1">
            <a:off x="3213906" y="3500461"/>
            <a:ext cx="394831" cy="2179272"/>
          </a:xfrm>
          <a:prstGeom prst="cube">
            <a:avLst/>
          </a:prstGeom>
          <a:solidFill>
            <a:srgbClr val="06E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D6EE2559-B057-44B8-8445-EA79E2539D94}"/>
              </a:ext>
            </a:extLst>
          </p:cNvPr>
          <p:cNvSpPr/>
          <p:nvPr/>
        </p:nvSpPr>
        <p:spPr>
          <a:xfrm flipH="1">
            <a:off x="4631316" y="3776963"/>
            <a:ext cx="299387" cy="1733087"/>
          </a:xfrm>
          <a:prstGeom prst="cube">
            <a:avLst/>
          </a:prstGeom>
          <a:solidFill>
            <a:srgbClr val="06E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94C3E372-C5AE-42DB-91FF-83C4AAC4DE14}"/>
              </a:ext>
            </a:extLst>
          </p:cNvPr>
          <p:cNvSpPr/>
          <p:nvPr/>
        </p:nvSpPr>
        <p:spPr>
          <a:xfrm flipH="1">
            <a:off x="5931299" y="4060866"/>
            <a:ext cx="300717" cy="1257400"/>
          </a:xfrm>
          <a:prstGeom prst="cube">
            <a:avLst/>
          </a:prstGeom>
          <a:solidFill>
            <a:srgbClr val="06E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F44C9F-8422-4E48-BC6F-52785BB01A82}"/>
              </a:ext>
            </a:extLst>
          </p:cNvPr>
          <p:cNvSpPr txBox="1"/>
          <p:nvPr/>
        </p:nvSpPr>
        <p:spPr>
          <a:xfrm>
            <a:off x="-27875" y="1963998"/>
            <a:ext cx="113620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256 * 256 </a:t>
            </a:r>
            <a:endParaRPr lang="ar-E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42F458-2E15-41BD-8F67-809225A110CC}"/>
              </a:ext>
            </a:extLst>
          </p:cNvPr>
          <p:cNvSpPr txBox="1"/>
          <p:nvPr/>
        </p:nvSpPr>
        <p:spPr>
          <a:xfrm>
            <a:off x="1446289" y="2643307"/>
            <a:ext cx="113043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128 * 128 </a:t>
            </a:r>
            <a:endParaRPr lang="ar-E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C190F2-E503-490E-B3FF-EFF504D3100B}"/>
              </a:ext>
            </a:extLst>
          </p:cNvPr>
          <p:cNvSpPr txBox="1"/>
          <p:nvPr/>
        </p:nvSpPr>
        <p:spPr>
          <a:xfrm>
            <a:off x="2963931" y="3068387"/>
            <a:ext cx="92845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64 * 64 </a:t>
            </a:r>
            <a:endParaRPr lang="ar-E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5D6529-DD7C-4476-B374-934518F203F4}"/>
              </a:ext>
            </a:extLst>
          </p:cNvPr>
          <p:cNvSpPr txBox="1"/>
          <p:nvPr/>
        </p:nvSpPr>
        <p:spPr>
          <a:xfrm>
            <a:off x="4374445" y="3384315"/>
            <a:ext cx="89319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32 * 32 </a:t>
            </a:r>
            <a:endParaRPr lang="ar-E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F42E5-F085-4032-AC32-5A55927C8540}"/>
              </a:ext>
            </a:extLst>
          </p:cNvPr>
          <p:cNvSpPr txBox="1"/>
          <p:nvPr/>
        </p:nvSpPr>
        <p:spPr>
          <a:xfrm>
            <a:off x="5636586" y="3691532"/>
            <a:ext cx="89960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16 * 16 </a:t>
            </a:r>
            <a:endParaRPr lang="ar-E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7C22-7FCE-4B65-958C-132CADC88AAA}"/>
              </a:ext>
            </a:extLst>
          </p:cNvPr>
          <p:cNvSpPr txBox="1"/>
          <p:nvPr/>
        </p:nvSpPr>
        <p:spPr>
          <a:xfrm>
            <a:off x="69980" y="6488666"/>
            <a:ext cx="73129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Input </a:t>
            </a:r>
            <a:endParaRPr lang="ar-E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4CE957-2B49-43AE-A3CD-0870CD324E67}"/>
              </a:ext>
            </a:extLst>
          </p:cNvPr>
          <p:cNvSpPr txBox="1"/>
          <p:nvPr/>
        </p:nvSpPr>
        <p:spPr>
          <a:xfrm>
            <a:off x="1760629" y="6131735"/>
            <a:ext cx="42511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C1</a:t>
            </a:r>
            <a:endParaRPr lang="ar-E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FEBFB4-220D-4D82-824C-D4D82F3A5869}"/>
              </a:ext>
            </a:extLst>
          </p:cNvPr>
          <p:cNvSpPr txBox="1"/>
          <p:nvPr/>
        </p:nvSpPr>
        <p:spPr>
          <a:xfrm>
            <a:off x="3254986" y="5705001"/>
            <a:ext cx="43954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C2</a:t>
            </a:r>
            <a:endParaRPr lang="ar-E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7F741B-8F34-4ABC-A015-1416BC6BAD92}"/>
              </a:ext>
            </a:extLst>
          </p:cNvPr>
          <p:cNvSpPr txBox="1"/>
          <p:nvPr/>
        </p:nvSpPr>
        <p:spPr>
          <a:xfrm>
            <a:off x="4631316" y="5552417"/>
            <a:ext cx="561224" cy="37655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C3</a:t>
            </a:r>
            <a:endParaRPr lang="ar-E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31ABC-B6EB-4FF9-A5C7-6E8E42002499}"/>
              </a:ext>
            </a:extLst>
          </p:cNvPr>
          <p:cNvSpPr txBox="1"/>
          <p:nvPr/>
        </p:nvSpPr>
        <p:spPr>
          <a:xfrm>
            <a:off x="657371" y="3672335"/>
            <a:ext cx="106362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#F = 64</a:t>
            </a:r>
          </a:p>
          <a:p>
            <a:r>
              <a:rPr lang="en-US" dirty="0"/>
              <a:t>4*4</a:t>
            </a:r>
          </a:p>
          <a:p>
            <a:r>
              <a:rPr lang="en-US" dirty="0"/>
              <a:t>P = same</a:t>
            </a:r>
          </a:p>
          <a:p>
            <a:r>
              <a:rPr lang="en-US" dirty="0"/>
              <a:t>S = 2 *2 </a:t>
            </a:r>
          </a:p>
          <a:p>
            <a:endParaRPr lang="ar-E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479844-B609-4112-BF54-A39351627E61}"/>
              </a:ext>
            </a:extLst>
          </p:cNvPr>
          <p:cNvSpPr txBox="1"/>
          <p:nvPr/>
        </p:nvSpPr>
        <p:spPr>
          <a:xfrm>
            <a:off x="2098460" y="3827397"/>
            <a:ext cx="106362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#F = 128</a:t>
            </a:r>
          </a:p>
          <a:p>
            <a:r>
              <a:rPr lang="en-US" dirty="0"/>
              <a:t>4*4</a:t>
            </a:r>
          </a:p>
          <a:p>
            <a:r>
              <a:rPr lang="en-US" dirty="0"/>
              <a:t>P = same</a:t>
            </a:r>
          </a:p>
          <a:p>
            <a:r>
              <a:rPr lang="en-US" dirty="0"/>
              <a:t>S = 2 *2 </a:t>
            </a:r>
          </a:p>
          <a:p>
            <a:endParaRPr lang="ar-EG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F2117-09FD-4038-A489-2E95559728DD}"/>
              </a:ext>
            </a:extLst>
          </p:cNvPr>
          <p:cNvSpPr txBox="1"/>
          <p:nvPr/>
        </p:nvSpPr>
        <p:spPr>
          <a:xfrm>
            <a:off x="3521034" y="4009073"/>
            <a:ext cx="106362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#F = 256</a:t>
            </a:r>
          </a:p>
          <a:p>
            <a:r>
              <a:rPr lang="en-US" dirty="0"/>
              <a:t>4*4</a:t>
            </a:r>
          </a:p>
          <a:p>
            <a:r>
              <a:rPr lang="en-US" dirty="0"/>
              <a:t>P = same</a:t>
            </a:r>
          </a:p>
          <a:p>
            <a:r>
              <a:rPr lang="en-US" dirty="0"/>
              <a:t>S = 2 *2 </a:t>
            </a:r>
          </a:p>
          <a:p>
            <a:endParaRPr lang="ar-E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398A56-20C1-466C-B942-852B52FEE558}"/>
              </a:ext>
            </a:extLst>
          </p:cNvPr>
          <p:cNvSpPr txBox="1"/>
          <p:nvPr/>
        </p:nvSpPr>
        <p:spPr>
          <a:xfrm>
            <a:off x="4841184" y="4072708"/>
            <a:ext cx="106362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#F = 512</a:t>
            </a:r>
          </a:p>
          <a:p>
            <a:r>
              <a:rPr lang="en-US" dirty="0"/>
              <a:t>4*4</a:t>
            </a:r>
          </a:p>
          <a:p>
            <a:r>
              <a:rPr lang="en-US" dirty="0"/>
              <a:t>P = same</a:t>
            </a:r>
          </a:p>
          <a:p>
            <a:r>
              <a:rPr lang="en-US" dirty="0"/>
              <a:t>S = 2 *2 </a:t>
            </a:r>
          </a:p>
          <a:p>
            <a:endParaRPr lang="ar-EG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6610E9-B7B6-4453-8E3E-56997F57F410}"/>
              </a:ext>
            </a:extLst>
          </p:cNvPr>
          <p:cNvSpPr txBox="1"/>
          <p:nvPr/>
        </p:nvSpPr>
        <p:spPr>
          <a:xfrm>
            <a:off x="6179956" y="4137766"/>
            <a:ext cx="106362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#F = 512</a:t>
            </a:r>
          </a:p>
          <a:p>
            <a:r>
              <a:rPr lang="en-US" dirty="0"/>
              <a:t>4*4</a:t>
            </a:r>
          </a:p>
          <a:p>
            <a:r>
              <a:rPr lang="en-US" dirty="0"/>
              <a:t>P = same</a:t>
            </a:r>
          </a:p>
          <a:p>
            <a:r>
              <a:rPr lang="en-US" dirty="0"/>
              <a:t>S = 1 *1 </a:t>
            </a:r>
          </a:p>
          <a:p>
            <a:endParaRPr lang="ar-EG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81FC6E-0BED-4120-AAA9-88D3498A1794}"/>
              </a:ext>
            </a:extLst>
          </p:cNvPr>
          <p:cNvSpPr txBox="1"/>
          <p:nvPr/>
        </p:nvSpPr>
        <p:spPr>
          <a:xfrm>
            <a:off x="5948090" y="5361756"/>
            <a:ext cx="561224" cy="37655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C4</a:t>
            </a:r>
            <a:endParaRPr lang="ar-EG" dirty="0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29E2834B-7F66-491E-9109-EAEB536BCCDC}"/>
              </a:ext>
            </a:extLst>
          </p:cNvPr>
          <p:cNvSpPr/>
          <p:nvPr/>
        </p:nvSpPr>
        <p:spPr>
          <a:xfrm flipH="1">
            <a:off x="7443679" y="4735442"/>
            <a:ext cx="217823" cy="369332"/>
          </a:xfrm>
          <a:prstGeom prst="cube">
            <a:avLst/>
          </a:prstGeom>
          <a:solidFill>
            <a:srgbClr val="06E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675B6E-DEC0-432F-AFB7-844A97A544B8}"/>
              </a:ext>
            </a:extLst>
          </p:cNvPr>
          <p:cNvSpPr txBox="1"/>
          <p:nvPr/>
        </p:nvSpPr>
        <p:spPr>
          <a:xfrm>
            <a:off x="7040113" y="5200044"/>
            <a:ext cx="146283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Patch Output</a:t>
            </a:r>
            <a:endParaRPr lang="ar-EG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8B2F92-B281-4431-AC77-15B893C78EC2}"/>
              </a:ext>
            </a:extLst>
          </p:cNvPr>
          <p:cNvSpPr txBox="1"/>
          <p:nvPr/>
        </p:nvSpPr>
        <p:spPr>
          <a:xfrm>
            <a:off x="7120059" y="4391501"/>
            <a:ext cx="89960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16 * 16 </a:t>
            </a:r>
            <a:endParaRPr lang="ar-EG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74AF777-2661-4E9A-98B7-5F1B46CE9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599" y="1923563"/>
            <a:ext cx="3162300" cy="139065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E15E3B7-8DBA-457D-A95D-8A18AC34389A}"/>
              </a:ext>
            </a:extLst>
          </p:cNvPr>
          <p:cNvSpPr txBox="1"/>
          <p:nvPr/>
        </p:nvSpPr>
        <p:spPr>
          <a:xfrm>
            <a:off x="4650169" y="150255"/>
            <a:ext cx="361704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Discriminator</a:t>
            </a:r>
            <a:endParaRPr lang="ar-EG" sz="400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970C3F8-BB3B-4C56-AB67-F835509163B6}"/>
              </a:ext>
            </a:extLst>
          </p:cNvPr>
          <p:cNvSpPr/>
          <p:nvPr/>
        </p:nvSpPr>
        <p:spPr>
          <a:xfrm>
            <a:off x="888506" y="1046800"/>
            <a:ext cx="11241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The discriminator in a GAN is simply a classifier. It tries to distinguish real data from the data created by the generator. It could use any network architecture appropriate to the type of data it's classifying.</a:t>
            </a:r>
            <a:endParaRPr lang="ar-EG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03CED42-7D3D-4F32-AE03-F72450E47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509" y="3691532"/>
            <a:ext cx="3907612" cy="63595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A4A07E5-EF77-4C57-A7DD-80E494D6D90F}"/>
              </a:ext>
            </a:extLst>
          </p:cNvPr>
          <p:cNvSpPr txBox="1"/>
          <p:nvPr/>
        </p:nvSpPr>
        <p:spPr>
          <a:xfrm>
            <a:off x="9806749" y="5120059"/>
            <a:ext cx="146283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Patch Output</a:t>
            </a:r>
            <a:endParaRPr lang="ar-EG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8A8A3C4-EE88-4271-818C-F0FD6700A0D9}"/>
              </a:ext>
            </a:extLst>
          </p:cNvPr>
          <p:cNvCxnSpPr>
            <a:stCxn id="43" idx="2"/>
          </p:cNvCxnSpPr>
          <p:nvPr/>
        </p:nvCxnSpPr>
        <p:spPr>
          <a:xfrm flipH="1">
            <a:off x="10031767" y="5489391"/>
            <a:ext cx="506400" cy="439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D50F4ED-AEA5-4962-8F9D-B27D4088A0C0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10538167" y="5489391"/>
            <a:ext cx="527950" cy="48416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F738981-727C-44D6-BF70-439F4CF66353}"/>
              </a:ext>
            </a:extLst>
          </p:cNvPr>
          <p:cNvSpPr txBox="1"/>
          <p:nvPr/>
        </p:nvSpPr>
        <p:spPr>
          <a:xfrm>
            <a:off x="9671640" y="6019724"/>
            <a:ext cx="110079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    0 </a:t>
            </a:r>
          </a:p>
          <a:p>
            <a:r>
              <a:rPr lang="en-US" dirty="0"/>
              <a:t>(Fake)</a:t>
            </a:r>
            <a:endParaRPr lang="ar-E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61787E-EC3F-4E2E-AC0C-C02CC7E90337}"/>
              </a:ext>
            </a:extLst>
          </p:cNvPr>
          <p:cNvSpPr txBox="1"/>
          <p:nvPr/>
        </p:nvSpPr>
        <p:spPr>
          <a:xfrm>
            <a:off x="10800308" y="6024157"/>
            <a:ext cx="84559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    1</a:t>
            </a:r>
          </a:p>
          <a:p>
            <a:r>
              <a:rPr lang="en-US" dirty="0"/>
              <a:t>(Real)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705554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0A4B-A71D-4199-BD56-E69BED35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902" y="64366"/>
            <a:ext cx="4516992" cy="867790"/>
          </a:xfrm>
        </p:spPr>
        <p:txBody>
          <a:bodyPr/>
          <a:lstStyle/>
          <a:p>
            <a:r>
              <a:rPr lang="en-US"/>
              <a:t>Generator</a:t>
            </a:r>
            <a:endParaRPr lang="ar-E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2DCEEA-5A92-4792-ABAE-ABB84632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60" y="3116911"/>
            <a:ext cx="3879728" cy="27359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6321D7-0D62-4E39-A038-52A58BAF94F3}"/>
              </a:ext>
            </a:extLst>
          </p:cNvPr>
          <p:cNvSpPr/>
          <p:nvPr/>
        </p:nvSpPr>
        <p:spPr>
          <a:xfrm>
            <a:off x="1771650" y="1005185"/>
            <a:ext cx="10420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/>
              </a:rPr>
              <a:t>The generator part of a GAN learns to create fake data by incorporating feedback from the discriminator. It learns to make the discriminator classify its output as real.</a:t>
            </a:r>
            <a:endParaRPr lang="ar-E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761673-7D7A-4186-8B3C-1DA29A1839AF}"/>
              </a:ext>
            </a:extLst>
          </p:cNvPr>
          <p:cNvSpPr/>
          <p:nvPr/>
        </p:nvSpPr>
        <p:spPr>
          <a:xfrm>
            <a:off x="1771649" y="1724545"/>
            <a:ext cx="9334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/>
              </a:rPr>
              <a:t>I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mplemented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as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a U-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Net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.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The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U-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Net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model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is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an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encoder-decoder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model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for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image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translation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where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skip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connections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are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used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to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connect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layers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in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the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encoder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with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corresponding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layers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in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the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decoder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that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have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the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same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sized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feature</a:t>
            </a:r>
            <a:r>
              <a:rPr lang="ar-EG" dirty="0">
                <a:solidFill>
                  <a:srgbClr val="202124"/>
                </a:solidFill>
                <a:latin typeface="Roboto"/>
              </a:rPr>
              <a:t> </a:t>
            </a:r>
            <a:r>
              <a:rPr lang="ar-EG" dirty="0" err="1">
                <a:solidFill>
                  <a:srgbClr val="202124"/>
                </a:solidFill>
                <a:latin typeface="Roboto"/>
              </a:rPr>
              <a:t>maps</a:t>
            </a:r>
            <a:r>
              <a:rPr lang="ar-EG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CBF39C-5EDF-4875-8C51-76238C7D585E}"/>
              </a:ext>
            </a:extLst>
          </p:cNvPr>
          <p:cNvSpPr/>
          <p:nvPr/>
        </p:nvSpPr>
        <p:spPr>
          <a:xfrm>
            <a:off x="3642804" y="5998685"/>
            <a:ext cx="6939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Encoder: C64-C128-C256-C512-C512-C512-C512-C512</a:t>
            </a:r>
          </a:p>
          <a:p>
            <a:r>
              <a:rPr lang="en-US" dirty="0"/>
              <a:t>Decoder: CD512-CD1024-CD1024-C1024-C1024-C512-C256-C128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828272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610A-6BC1-463F-893F-32A92DD59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436" y="133503"/>
            <a:ext cx="8513127" cy="553718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</a:t>
            </a:r>
            <a:endParaRPr lang="ar-E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33E57-FC9E-4FE3-8101-A928A69C5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201" y="1602104"/>
            <a:ext cx="2364530" cy="2496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F1CEBA-C603-41F4-8A34-92F2976D9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308" y="1586155"/>
            <a:ext cx="2573655" cy="25121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470855-D192-4CAA-A3A1-D22415A5A9B3}"/>
              </a:ext>
            </a:extLst>
          </p:cNvPr>
          <p:cNvSpPr txBox="1"/>
          <p:nvPr/>
        </p:nvSpPr>
        <p:spPr>
          <a:xfrm>
            <a:off x="5915913" y="2527030"/>
            <a:ext cx="634213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dirty="0"/>
              <a:t>Vs</a:t>
            </a:r>
            <a:endParaRPr lang="ar-EG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D5613-7F88-463D-A232-EFAF0FE5F433}"/>
              </a:ext>
            </a:extLst>
          </p:cNvPr>
          <p:cNvSpPr txBox="1"/>
          <p:nvPr/>
        </p:nvSpPr>
        <p:spPr>
          <a:xfrm>
            <a:off x="9919342" y="2527030"/>
            <a:ext cx="1282723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</a:rPr>
              <a:t>How !</a:t>
            </a:r>
            <a:endParaRPr lang="ar-EG"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D20CA-DD84-45CB-9D3F-2EB560B647F4}"/>
              </a:ext>
            </a:extLst>
          </p:cNvPr>
          <p:cNvSpPr txBox="1"/>
          <p:nvPr/>
        </p:nvSpPr>
        <p:spPr>
          <a:xfrm>
            <a:off x="2387600" y="4622800"/>
            <a:ext cx="1003808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 </a:t>
            </a:r>
            <a:r>
              <a:rPr lang="en-US" sz="2400" dirty="0"/>
              <a:t>Structural Similarity Index (SSIM) </a:t>
            </a:r>
          </a:p>
          <a:p>
            <a:r>
              <a:rPr lang="en-US" sz="3200" dirty="0"/>
              <a:t>   </a:t>
            </a:r>
            <a:r>
              <a:rPr lang="en-US" sz="2400" dirty="0"/>
              <a:t> image classifier that can tell our how similar two images are ? .</a:t>
            </a:r>
            <a:endParaRPr lang="ar-EG" sz="320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D8E2DE2F-7C63-400D-B01B-10F4FA50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287" y="5547728"/>
            <a:ext cx="5690235" cy="89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75F67D-19FB-4F0C-9A72-63E271E7DB11}"/>
              </a:ext>
            </a:extLst>
          </p:cNvPr>
          <p:cNvSpPr txBox="1"/>
          <p:nvPr/>
        </p:nvSpPr>
        <p:spPr>
          <a:xfrm>
            <a:off x="3840555" y="1284902"/>
            <a:ext cx="13088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Expected</a:t>
            </a:r>
            <a:endParaRPr lang="ar-E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23BC66-55CA-49EA-B001-26026EDEEA4B}"/>
              </a:ext>
            </a:extLst>
          </p:cNvPr>
          <p:cNvSpPr txBox="1"/>
          <p:nvPr/>
        </p:nvSpPr>
        <p:spPr>
          <a:xfrm>
            <a:off x="7586426" y="1284902"/>
            <a:ext cx="13088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Generated</a:t>
            </a:r>
            <a:endParaRPr lang="ar-EG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B5F1B0-2CA1-455D-A39B-31A4B6E4EE47}"/>
              </a:ext>
            </a:extLst>
          </p:cNvPr>
          <p:cNvSpPr/>
          <p:nvPr/>
        </p:nvSpPr>
        <p:spPr>
          <a:xfrm>
            <a:off x="5625833" y="818333"/>
            <a:ext cx="1148475" cy="109073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1270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478E2C-5928-415A-BB2D-5AB9D9CB9F96}"/>
              </a:ext>
            </a:extLst>
          </p:cNvPr>
          <p:cNvSpPr/>
          <p:nvPr/>
        </p:nvSpPr>
        <p:spPr>
          <a:xfrm>
            <a:off x="5756620" y="925929"/>
            <a:ext cx="913927" cy="886453"/>
          </a:xfrm>
          <a:prstGeom prst="ellipse">
            <a:avLst/>
          </a:prstGeom>
          <a:gradFill>
            <a:gsLst>
              <a:gs pos="48000">
                <a:srgbClr val="D93B77"/>
              </a:gs>
              <a:gs pos="3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  <a:effectLst>
            <a:outerShdw blurRad="63500" dist="254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9A8D1-FFC4-47BA-BE88-4F8C9D9EDDDB}"/>
              </a:ext>
            </a:extLst>
          </p:cNvPr>
          <p:cNvSpPr txBox="1"/>
          <p:nvPr/>
        </p:nvSpPr>
        <p:spPr>
          <a:xfrm>
            <a:off x="5833884" y="1015429"/>
            <a:ext cx="751809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STEP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04</a:t>
            </a:r>
            <a:endParaRPr lang="ar-EG" b="1" dirty="0">
              <a:solidFill>
                <a:schemeClr val="bg1"/>
              </a:solidFill>
              <a:latin typeface="Open"/>
            </a:endParaRPr>
          </a:p>
          <a:p>
            <a:endParaRPr lang="ar-EG" dirty="0"/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6CDE76F1-1FD5-49F4-B021-0F7B44C9608A}"/>
              </a:ext>
            </a:extLst>
          </p:cNvPr>
          <p:cNvSpPr/>
          <p:nvPr/>
        </p:nvSpPr>
        <p:spPr>
          <a:xfrm>
            <a:off x="8646289" y="5829300"/>
            <a:ext cx="891250" cy="409454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5A1CA2-2102-4021-B362-E40FFC75C6A0}"/>
              </a:ext>
            </a:extLst>
          </p:cNvPr>
          <p:cNvSpPr/>
          <p:nvPr/>
        </p:nvSpPr>
        <p:spPr>
          <a:xfrm>
            <a:off x="10104570" y="5710861"/>
            <a:ext cx="10791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EG" sz="3600" dirty="0">
                <a:solidFill>
                  <a:schemeClr val="accent4">
                    <a:lumMod val="75000"/>
                  </a:schemeClr>
                </a:solidFill>
              </a:rPr>
              <a:t>0.82</a:t>
            </a:r>
          </a:p>
        </p:txBody>
      </p:sp>
    </p:spTree>
    <p:extLst>
      <p:ext uri="{BB962C8B-B14F-4D97-AF65-F5344CB8AC3E}">
        <p14:creationId xmlns:p14="http://schemas.microsoft.com/office/powerpoint/2010/main" val="36059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  <p:bldP spid="13" grpId="0"/>
      <p:bldP spid="12" grpId="0" animBg="1"/>
      <p:bldP spid="14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918A7-711B-4ED8-A499-D5480C29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784" y="512181"/>
            <a:ext cx="10018713" cy="1752599"/>
          </a:xfrm>
        </p:spPr>
        <p:txBody>
          <a:bodyPr/>
          <a:lstStyle/>
          <a:p>
            <a:r>
              <a:rPr lang="en-US" dirty="0"/>
              <a:t>Model Accuracy </a:t>
            </a:r>
            <a:endParaRPr lang="ar-EG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6C3D4F6-C6F4-47F5-B7A9-4C47B3792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490" y="2552701"/>
            <a:ext cx="2336800" cy="17526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51513DC-8F8F-4DDC-B4D7-A625067B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82" y="2552701"/>
            <a:ext cx="2336799" cy="1752599"/>
          </a:xfrm>
          <a:prstGeom prst="rect">
            <a:avLst/>
          </a:prstGeom>
        </p:spPr>
      </p:pic>
      <p:pic>
        <p:nvPicPr>
          <p:cNvPr id="8" name="Picture 7" descr="A picture containing brick&#10;&#10;Description automatically generated">
            <a:extLst>
              <a:ext uri="{FF2B5EF4-FFF2-40B4-BE49-F238E27FC236}">
                <a16:creationId xmlns:a16="http://schemas.microsoft.com/office/drawing/2014/main" id="{8F861FFB-C526-4A0A-BECC-8FA360642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120" y="2947487"/>
            <a:ext cx="2336801" cy="1752601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A8C1B78-FBBA-43BF-A356-C635C1CD9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202" y="2947489"/>
            <a:ext cx="2336799" cy="175259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AF126EB1-AE63-4DED-89FA-C01F12DF8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3599" y="3626395"/>
            <a:ext cx="2336799" cy="1752599"/>
          </a:xfrm>
          <a:prstGeom prst="rect">
            <a:avLst/>
          </a:prstGeom>
        </p:spPr>
      </p:pic>
      <p:pic>
        <p:nvPicPr>
          <p:cNvPr id="14" name="Picture 13" descr="A picture containing brick&#10;&#10;Description automatically generated">
            <a:extLst>
              <a:ext uri="{FF2B5EF4-FFF2-40B4-BE49-F238E27FC236}">
                <a16:creationId xmlns:a16="http://schemas.microsoft.com/office/drawing/2014/main" id="{D90A3FCB-4D92-4150-8BE7-2CA825750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517" y="3563315"/>
            <a:ext cx="2336800" cy="1752600"/>
          </a:xfrm>
          <a:prstGeom prst="rect">
            <a:avLst/>
          </a:prstGeom>
        </p:spPr>
      </p:pic>
      <p:pic>
        <p:nvPicPr>
          <p:cNvPr id="16" name="Graphic 15" descr="Venn diagram">
            <a:extLst>
              <a:ext uri="{FF2B5EF4-FFF2-40B4-BE49-F238E27FC236}">
                <a16:creationId xmlns:a16="http://schemas.microsoft.com/office/drawing/2014/main" id="{6B232859-FCAD-4549-A53A-745BF0EE43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04596" y="297180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FEA89A-D18D-4875-9477-B135424C99B5}"/>
              </a:ext>
            </a:extLst>
          </p:cNvPr>
          <p:cNvSpPr txBox="1"/>
          <p:nvPr/>
        </p:nvSpPr>
        <p:spPr>
          <a:xfrm>
            <a:off x="4864828" y="5906564"/>
            <a:ext cx="162766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Result </a:t>
            </a:r>
            <a:endParaRPr lang="ar-EG" sz="400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18" name="Arrow: Striped Right 17">
            <a:extLst>
              <a:ext uri="{FF2B5EF4-FFF2-40B4-BE49-F238E27FC236}">
                <a16:creationId xmlns:a16="http://schemas.microsoft.com/office/drawing/2014/main" id="{68B066BC-18D9-4024-9152-06D88ECAFDF3}"/>
              </a:ext>
            </a:extLst>
          </p:cNvPr>
          <p:cNvSpPr/>
          <p:nvPr/>
        </p:nvSpPr>
        <p:spPr>
          <a:xfrm>
            <a:off x="6572870" y="6057902"/>
            <a:ext cx="891250" cy="409454"/>
          </a:xfrm>
          <a:prstGeom prst="strip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CA4FC-230C-4BCD-85A4-D2AFA0E3D031}"/>
              </a:ext>
            </a:extLst>
          </p:cNvPr>
          <p:cNvSpPr/>
          <p:nvPr/>
        </p:nvSpPr>
        <p:spPr>
          <a:xfrm>
            <a:off x="8031151" y="5939463"/>
            <a:ext cx="12827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EG" sz="3600" dirty="0">
                <a:solidFill>
                  <a:schemeClr val="accent4">
                    <a:lumMod val="75000"/>
                  </a:schemeClr>
                </a:solidFill>
              </a:rPr>
              <a:t>81 %</a:t>
            </a:r>
          </a:p>
        </p:txBody>
      </p:sp>
    </p:spTree>
    <p:extLst>
      <p:ext uri="{BB962C8B-B14F-4D97-AF65-F5344CB8AC3E}">
        <p14:creationId xmlns:p14="http://schemas.microsoft.com/office/powerpoint/2010/main" val="105048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CE3D4922-3D1C-4679-9A86-15BFC1A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09F52C08-8FCD-4D4F-96B5-F1ED8C65A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"/>
            <a:ext cx="4321766" cy="6857999"/>
          </a:xfrm>
          <a:custGeom>
            <a:avLst/>
            <a:gdLst>
              <a:gd name="connsiteX0" fmla="*/ 0 w 4321766"/>
              <a:gd name="connsiteY0" fmla="*/ 0 h 6857999"/>
              <a:gd name="connsiteX1" fmla="*/ 4039834 w 4321766"/>
              <a:gd name="connsiteY1" fmla="*/ 0 h 6857999"/>
              <a:gd name="connsiteX2" fmla="*/ 3176234 w 4321766"/>
              <a:gd name="connsiteY2" fmla="*/ 5223932 h 6857999"/>
              <a:gd name="connsiteX3" fmla="*/ 4321766 w 4321766"/>
              <a:gd name="connsiteY3" fmla="*/ 6857999 h 6857999"/>
              <a:gd name="connsiteX4" fmla="*/ 0 w 4321766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1766" h="6857999">
                <a:moveTo>
                  <a:pt x="0" y="0"/>
                </a:moveTo>
                <a:lnTo>
                  <a:pt x="4039834" y="0"/>
                </a:lnTo>
                <a:lnTo>
                  <a:pt x="3176234" y="5223932"/>
                </a:lnTo>
                <a:lnTo>
                  <a:pt x="4321766" y="6857999"/>
                </a:lnTo>
                <a:lnTo>
                  <a:pt x="0" y="6857999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1003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oup 18">
            <a:extLst>
              <a:ext uri="{FF2B5EF4-FFF2-40B4-BE49-F238E27FC236}">
                <a16:creationId xmlns:a16="http://schemas.microsoft.com/office/drawing/2014/main" id="{32238778-9D1D-45F4-BB78-76F208A22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3667F4D-F2CD-4E50-BACC-24766910F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20CAAE25-D2F2-493F-9569-EC552C1AD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42D5E996-541D-42BA-8B22-F7E96752C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6BDB86F1-7C07-4D49-B9C9-7837A1FB2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92FDEA97-0861-44C0-9B26-4BB5F777A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A9F3AA02-C861-444A-9178-0BD3D3CE1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7450D4-A39A-4DDE-AEC4-42153AE6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405" y="1396180"/>
            <a:ext cx="6698127" cy="3842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 rtl="0"/>
            <a:r>
              <a:rPr lang="en-US" sz="5800"/>
              <a:t>Polygonize</a:t>
            </a:r>
            <a:br>
              <a:rPr lang="en-US" sz="5800"/>
            </a:br>
            <a:endParaRPr lang="en-US" sz="58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68A3E1-D398-4F63-B6B2-9E9A5B8EE8AA}"/>
              </a:ext>
            </a:extLst>
          </p:cNvPr>
          <p:cNvSpPr/>
          <p:nvPr/>
        </p:nvSpPr>
        <p:spPr>
          <a:xfrm>
            <a:off x="5999162" y="3486231"/>
            <a:ext cx="1148475" cy="109073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1270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93640C1-1A9C-4815-A6D9-85055D9AD4B1}"/>
              </a:ext>
            </a:extLst>
          </p:cNvPr>
          <p:cNvSpPr/>
          <p:nvPr/>
        </p:nvSpPr>
        <p:spPr>
          <a:xfrm>
            <a:off x="6110609" y="3605063"/>
            <a:ext cx="913927" cy="886453"/>
          </a:xfrm>
          <a:prstGeom prst="ellipse">
            <a:avLst/>
          </a:prstGeom>
          <a:gradFill>
            <a:gsLst>
              <a:gs pos="42000">
                <a:srgbClr val="06E4BA"/>
              </a:gs>
              <a:gs pos="16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  <a:effectLst>
            <a:outerShdw blurRad="63500" dist="254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DB5108-4C6B-4DDF-902C-FEA6BD900B88}"/>
              </a:ext>
            </a:extLst>
          </p:cNvPr>
          <p:cNvSpPr txBox="1"/>
          <p:nvPr/>
        </p:nvSpPr>
        <p:spPr>
          <a:xfrm>
            <a:off x="6191669" y="3747122"/>
            <a:ext cx="751809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STEP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05</a:t>
            </a:r>
            <a:endParaRPr lang="ar-EG" b="1" dirty="0">
              <a:solidFill>
                <a:schemeClr val="bg1"/>
              </a:solidFill>
              <a:latin typeface="Open"/>
            </a:endParaRPr>
          </a:p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80429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0" grpId="0" animBg="1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21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3DB271-811B-4BBD-84A5-5A4114C2F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094" y="4608576"/>
            <a:ext cx="7230745" cy="148170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 defTabSz="457200" rtl="0"/>
            <a:r>
              <a:rPr lang="en-US" sz="2400" dirty="0"/>
              <a:t>Polygonization steps: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1- Convert Raster to Vector using GDAL</a:t>
            </a:r>
            <a:br>
              <a:rPr lang="en-US" sz="2000" dirty="0"/>
            </a:br>
            <a:r>
              <a:rPr lang="en-US" sz="2000" dirty="0"/>
              <a:t>2- Use the three main files generated from the previous operation</a:t>
            </a:r>
            <a:br>
              <a:rPr lang="en-US" sz="2000" dirty="0"/>
            </a:br>
            <a:r>
              <a:rPr lang="en-US" sz="2000" dirty="0"/>
              <a:t>3- Fed them into Arc-Map to be plotted by Specialists </a:t>
            </a:r>
          </a:p>
        </p:txBody>
      </p:sp>
      <p:sp>
        <p:nvSpPr>
          <p:cNvPr id="30" name="Rounded Rectangle 6">
            <a:extLst>
              <a:ext uri="{FF2B5EF4-FFF2-40B4-BE49-F238E27FC236}">
                <a16:creationId xmlns:a16="http://schemas.microsoft.com/office/drawing/2014/main" id="{56E390B6-47E3-4ADD-9C03-196F6434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609600"/>
            <a:ext cx="7833360" cy="3633216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BF3B2-B635-44D6-9C52-D939081B60A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" r="2" b="15492"/>
          <a:stretch/>
        </p:blipFill>
        <p:spPr>
          <a:xfrm>
            <a:off x="4045131" y="975360"/>
            <a:ext cx="7175863" cy="294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52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31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27" name="Picture 3">
            <a:extLst>
              <a:ext uri="{FF2B5EF4-FFF2-40B4-BE49-F238E27FC236}">
                <a16:creationId xmlns:a16="http://schemas.microsoft.com/office/drawing/2014/main" id="{E3CCF748-75A5-49A3-AAD1-9A217C8DE1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4832" b="12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57" name="Group 39">
            <a:extLst>
              <a:ext uri="{FF2B5EF4-FFF2-40B4-BE49-F238E27FC236}">
                <a16:creationId xmlns:a16="http://schemas.microsoft.com/office/drawing/2014/main" id="{503816F2-40D5-4C23-AF57-063E39236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DBF222D0-66E9-48F8-B249-75AF858D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5312FABD-B1AF-4E20-A8BF-0A6F0C42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E6E2E6E5-F3C0-4B1A-8CEF-1F057A280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850A45DB-9259-4551-88A8-0D3D3E4FD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615A3848-AC67-4C67-A516-2823179F0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13BA5F40-CE6A-44DD-BBCE-EA36A12F3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CF67AD-DAB6-49D5-B2AA-12605418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 rtl="0"/>
            <a:r>
              <a:rPr lang="en-US" sz="6000"/>
              <a:t>Rasvy App</a:t>
            </a:r>
            <a:endParaRPr lang="en-US" sz="60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5AAC61-967C-4ED1-AD32-CAA5AE6D15F3}"/>
              </a:ext>
            </a:extLst>
          </p:cNvPr>
          <p:cNvSpPr/>
          <p:nvPr/>
        </p:nvSpPr>
        <p:spPr>
          <a:xfrm>
            <a:off x="9263599" y="3996267"/>
            <a:ext cx="1148475" cy="109073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1270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B6834CA-3F13-412A-92D5-F76FB217748B}"/>
              </a:ext>
            </a:extLst>
          </p:cNvPr>
          <p:cNvSpPr/>
          <p:nvPr/>
        </p:nvSpPr>
        <p:spPr>
          <a:xfrm>
            <a:off x="9394386" y="4103863"/>
            <a:ext cx="913927" cy="886453"/>
          </a:xfrm>
          <a:prstGeom prst="ellipse">
            <a:avLst/>
          </a:prstGeom>
          <a:gradFill>
            <a:gsLst>
              <a:gs pos="48000">
                <a:srgbClr val="D93B77"/>
              </a:gs>
              <a:gs pos="3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  <a:effectLst>
            <a:outerShdw blurRad="63500" dist="254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74BB93-3B9D-40BA-A33B-A0579D51D3B1}"/>
              </a:ext>
            </a:extLst>
          </p:cNvPr>
          <p:cNvSpPr txBox="1"/>
          <p:nvPr/>
        </p:nvSpPr>
        <p:spPr>
          <a:xfrm>
            <a:off x="9501510" y="4194567"/>
            <a:ext cx="699679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STEP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06</a:t>
            </a:r>
            <a:endParaRPr lang="ar-EG" b="1" dirty="0">
              <a:solidFill>
                <a:schemeClr val="bg1"/>
              </a:solidFill>
              <a:latin typeface="Open"/>
            </a:endParaRPr>
          </a:p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22164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3F964-BB4E-429E-9621-C0ECB7181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473" y="1"/>
            <a:ext cx="10018713" cy="1635760"/>
          </a:xfrm>
        </p:spPr>
        <p:txBody>
          <a:bodyPr/>
          <a:lstStyle/>
          <a:p>
            <a:r>
              <a:rPr lang="en-US" dirty="0" err="1"/>
              <a:t>Rasvy</a:t>
            </a:r>
            <a:r>
              <a:rPr lang="en-US" dirty="0"/>
              <a:t> UI &amp; UX</a:t>
            </a:r>
            <a:br>
              <a:rPr lang="en-US" dirty="0"/>
            </a:br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EFAD9-FCCC-42EC-93BE-602CEE8D9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67" y="2016532"/>
            <a:ext cx="5500181" cy="3484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F55DDC-DD9F-4FC8-A11A-9E5B20389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611" y="1137919"/>
            <a:ext cx="4083109" cy="52421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9693B17-2052-4C10-9C07-098920553921}"/>
              </a:ext>
            </a:extLst>
          </p:cNvPr>
          <p:cNvSpPr/>
          <p:nvPr/>
        </p:nvSpPr>
        <p:spPr>
          <a:xfrm>
            <a:off x="7030720" y="3429000"/>
            <a:ext cx="609600" cy="441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2DDE87-2051-4F7B-A61E-CF4DC47ED76A}"/>
              </a:ext>
            </a:extLst>
          </p:cNvPr>
          <p:cNvSpPr/>
          <p:nvPr/>
        </p:nvSpPr>
        <p:spPr>
          <a:xfrm>
            <a:off x="2750992" y="6010693"/>
            <a:ext cx="4279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EG" dirty="0"/>
              <a:t>http://www.rasvy-app.tk/frontend/</a:t>
            </a:r>
          </a:p>
        </p:txBody>
      </p:sp>
    </p:spTree>
    <p:extLst>
      <p:ext uri="{BB962C8B-B14F-4D97-AF65-F5344CB8AC3E}">
        <p14:creationId xmlns:p14="http://schemas.microsoft.com/office/powerpoint/2010/main" val="296550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D646E-3957-4929-80CE-FA8C6BD9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97" y="258001"/>
            <a:ext cx="8035607" cy="69211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Rasvy</a:t>
            </a:r>
            <a:r>
              <a:rPr lang="en-US" dirty="0"/>
              <a:t> Full Process</a:t>
            </a:r>
            <a:endParaRPr lang="ar-EG" dirty="0"/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0FD3746-FFF6-4CAB-90A4-25638BFC4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67" y="1503680"/>
            <a:ext cx="9439688" cy="46588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4A9BD5-91B8-4D28-B04C-35FA6B5261FD}"/>
              </a:ext>
            </a:extLst>
          </p:cNvPr>
          <p:cNvSpPr txBox="1"/>
          <p:nvPr/>
        </p:nvSpPr>
        <p:spPr>
          <a:xfrm>
            <a:off x="5657064" y="1858958"/>
            <a:ext cx="178441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Backend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698810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6C5F458-F0B9-4584-B7A3-BA39F9E9F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F5CE756-E024-433C-98E3-931095C81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B4D7F81-EC0F-4E8E-8D3F-BCBF50359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9DEF7606-46AD-4ECA-8815-33A3217D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778C7720-6627-4BE3-9174-54CD26E72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3D25C4CC-C750-4C0A-ADB5-CFA9FFAE5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D6834B30-F11B-40AA-A8C8-0EF0710DB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7C0661-4107-4528-B266-EEE335A4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32" y="645286"/>
            <a:ext cx="4922389" cy="33509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 rtl="0"/>
            <a:r>
              <a:rPr lang="en-US" sz="6000"/>
              <a:t>Conclusion</a:t>
            </a:r>
          </a:p>
        </p:txBody>
      </p:sp>
      <p:sp>
        <p:nvSpPr>
          <p:cNvPr id="17" name="Rounded Rectangle 6">
            <a:extLst>
              <a:ext uri="{FF2B5EF4-FFF2-40B4-BE49-F238E27FC236}">
                <a16:creationId xmlns:a16="http://schemas.microsoft.com/office/drawing/2014/main" id="{3AA011D0-5370-4565-A6FE-985250DD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347" y="648931"/>
            <a:ext cx="5421985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5AC34-FE26-4F67-B096-7E1B2737A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05" y="1545612"/>
            <a:ext cx="4780270" cy="11233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4A694D-8C35-4B52-AE4C-624C54172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05" y="3937114"/>
            <a:ext cx="4780270" cy="105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0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156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DD19868-CF69-4C2C-BCD4-474FB309A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9" r="10599" b="2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60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1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2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3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4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BDA6AB-4AC3-44D5-B24E-8BE55EB4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457200" rtl="0"/>
            <a:r>
              <a:rPr lang="en-US" dirty="0"/>
              <a:t>What is GIS ? 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896A9D5-E300-4D6B-8577-E24509568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643" y="1666874"/>
            <a:ext cx="5260680" cy="3124201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457200" rtl="0"/>
            <a:r>
              <a:rPr lang="en-US" sz="2000" dirty="0"/>
              <a:t>an organized integration of hardware, software and geographic data designed to capture, store, edit, analyze, share and display geographically referenced information</a:t>
            </a:r>
          </a:p>
        </p:txBody>
      </p:sp>
    </p:spTree>
    <p:extLst>
      <p:ext uri="{BB962C8B-B14F-4D97-AF65-F5344CB8AC3E}">
        <p14:creationId xmlns:p14="http://schemas.microsoft.com/office/powerpoint/2010/main" val="2760695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E3D4922-3D1C-4679-9A86-15BFC1A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64E9BCF-1B67-4514-808C-A5DCBDEB4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238778-9D1D-45F4-BB78-76F208A22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3667F4D-F2CD-4E50-BACC-24766910F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20CAAE25-D2F2-493F-9569-EC552C1AD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42D5E996-541D-42BA-8B22-F7E96752C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6BDB86F1-7C07-4D49-B9C9-7837A1FB2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92FDEA97-0861-44C0-9B26-4BB5F777A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A9F3AA02-C861-444A-9178-0BD3D3CE1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5978E1-90DA-4006-97AE-7924B1DC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405" y="1396180"/>
            <a:ext cx="6698127" cy="3842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 rtl="0"/>
            <a:r>
              <a:rPr lang="en-US" sz="6000"/>
              <a:t>Thank you</a:t>
            </a:r>
            <a:br>
              <a:rPr lang="en-US" sz="6000"/>
            </a:b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411199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06BEC-BEDC-49D2-9689-ADCCF5088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716" y="197530"/>
            <a:ext cx="5094040" cy="619215"/>
          </a:xfrm>
        </p:spPr>
        <p:txBody>
          <a:bodyPr>
            <a:normAutofit fontScale="90000"/>
          </a:bodyPr>
          <a:lstStyle/>
          <a:p>
            <a:r>
              <a:rPr lang="en-US" dirty="0"/>
              <a:t>GIS Problem &amp; Solution 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A89CA-119D-4682-92CA-2E9B6B9F1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669" y="1039319"/>
            <a:ext cx="10589320" cy="1505504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>
                <a:latin typeface="Calibri" panose="020F0502020204030204" pitchFamily="34" charset="0"/>
              </a:rPr>
              <a:t>GIS Specialists spend a lot of time to convert the map's raster into vector, then proceed with their real task which is insert data into the map's vector.</a:t>
            </a:r>
            <a:endParaRPr lang="ar-EG" dirty="0">
              <a:latin typeface="Calibri" panose="020F0502020204030204" pitchFamily="34" charset="0"/>
            </a:endParaRPr>
          </a:p>
          <a:p>
            <a:pPr marL="0" indent="0" algn="l">
              <a:buNone/>
            </a:pPr>
            <a:endParaRPr lang="ar-EG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8967EC-8074-44A3-864E-90C79D6A2E5B}"/>
              </a:ext>
            </a:extLst>
          </p:cNvPr>
          <p:cNvGrpSpPr/>
          <p:nvPr/>
        </p:nvGrpSpPr>
        <p:grpSpPr>
          <a:xfrm>
            <a:off x="3794485" y="2427028"/>
            <a:ext cx="1102361" cy="1817840"/>
            <a:chOff x="930878" y="1571943"/>
            <a:chExt cx="1463112" cy="2734550"/>
          </a:xfrm>
        </p:grpSpPr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217FE6CD-3F92-4DD1-9FC9-BE65FD7EEE1B}"/>
                </a:ext>
              </a:extLst>
            </p:cNvPr>
            <p:cNvSpPr txBox="1"/>
            <p:nvPr/>
          </p:nvSpPr>
          <p:spPr>
            <a:xfrm>
              <a:off x="1082471" y="3937161"/>
              <a:ext cx="10386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Maps</a:t>
              </a:r>
              <a:endParaRPr lang="ar-EG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776EDC3-BFA6-470D-90B5-BBEFAC8E0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878" y="1571943"/>
              <a:ext cx="1463112" cy="209235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12B1370-B727-463D-8808-26954410C10C}"/>
              </a:ext>
            </a:extLst>
          </p:cNvPr>
          <p:cNvGrpSpPr/>
          <p:nvPr/>
        </p:nvGrpSpPr>
        <p:grpSpPr>
          <a:xfrm>
            <a:off x="5651932" y="2428112"/>
            <a:ext cx="1250909" cy="1825465"/>
            <a:chOff x="2788325" y="1571943"/>
            <a:chExt cx="1660273" cy="2746019"/>
          </a:xfrm>
        </p:grpSpPr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C449BAE1-6FBD-407B-A440-0B2C0F45351C}"/>
                </a:ext>
              </a:extLst>
            </p:cNvPr>
            <p:cNvSpPr txBox="1"/>
            <p:nvPr/>
          </p:nvSpPr>
          <p:spPr>
            <a:xfrm>
              <a:off x="3197728" y="3948630"/>
              <a:ext cx="103868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Data</a:t>
              </a:r>
              <a:endParaRPr lang="ar-EG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1D0AA0B-BE17-4402-A65A-41DF0474F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8325" y="1571943"/>
              <a:ext cx="1660273" cy="2092352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22ED74A-961E-488A-97C1-99B25D012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147" y="3043258"/>
            <a:ext cx="297106" cy="37740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D0A25D6-8064-4DF2-9B21-A0E6D740BD11}"/>
              </a:ext>
            </a:extLst>
          </p:cNvPr>
          <p:cNvGrpSpPr/>
          <p:nvPr/>
        </p:nvGrpSpPr>
        <p:grpSpPr>
          <a:xfrm>
            <a:off x="7846027" y="2423701"/>
            <a:ext cx="1031643" cy="1828703"/>
            <a:chOff x="4982421" y="1567071"/>
            <a:chExt cx="1369250" cy="2750891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0306807-50AF-43A6-BBE2-53AE1E718EFE}"/>
                </a:ext>
              </a:extLst>
            </p:cNvPr>
            <p:cNvSpPr txBox="1"/>
            <p:nvPr/>
          </p:nvSpPr>
          <p:spPr>
            <a:xfrm>
              <a:off x="5312984" y="3948630"/>
              <a:ext cx="1038687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GIS</a:t>
              </a:r>
              <a:endParaRPr lang="ar-EG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847C55-35BC-4B3A-8C4D-6E494C79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2421" y="1567071"/>
              <a:ext cx="1299761" cy="2097224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3900970-3229-4B86-8A7C-D913D2685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189" y="3043258"/>
            <a:ext cx="402202" cy="326425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2D48EB43-37BE-4C4D-9E92-E0EDA956DFE7}"/>
              </a:ext>
            </a:extLst>
          </p:cNvPr>
          <p:cNvSpPr/>
          <p:nvPr/>
        </p:nvSpPr>
        <p:spPr>
          <a:xfrm flipV="1">
            <a:off x="4067716" y="4426260"/>
            <a:ext cx="345620" cy="5128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ar-E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7DDD44-2439-4490-B83E-4C3C8AC7A51E}"/>
              </a:ext>
            </a:extLst>
          </p:cNvPr>
          <p:cNvSpPr/>
          <p:nvPr/>
        </p:nvSpPr>
        <p:spPr>
          <a:xfrm>
            <a:off x="2239669" y="5570694"/>
            <a:ext cx="91858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Converting satellite map “ </a:t>
            </a:r>
            <a:r>
              <a:rPr lang="en-US" sz="2400" dirty="0" err="1">
                <a:latin typeface="Calibri" panose="020F0502020204030204" pitchFamily="34" charset="0"/>
              </a:rPr>
              <a:t>Rasters</a:t>
            </a:r>
            <a:r>
              <a:rPr lang="en-US" sz="2400" dirty="0">
                <a:latin typeface="Calibri" panose="020F0502020204030204" pitchFamily="34" charset="0"/>
              </a:rPr>
              <a:t> ” into google map “Vectors ” made a lot easier with a few clicks using our AI GAN-based application</a:t>
            </a:r>
            <a:endParaRPr lang="ar-EG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0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25802FF8-B2BA-4F55-B7EF-69111B4E9F49}"/>
              </a:ext>
            </a:extLst>
          </p:cNvPr>
          <p:cNvSpPr/>
          <p:nvPr/>
        </p:nvSpPr>
        <p:spPr>
          <a:xfrm flipV="1">
            <a:off x="9668440" y="1001887"/>
            <a:ext cx="1148475" cy="396240"/>
          </a:xfrm>
          <a:prstGeom prst="roundRect">
            <a:avLst>
              <a:gd name="adj" fmla="val 38704"/>
            </a:avLst>
          </a:prstGeom>
          <a:gradFill>
            <a:gsLst>
              <a:gs pos="48000">
                <a:srgbClr val="D93B77"/>
              </a:gs>
              <a:gs pos="3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 dirty="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A271D89E-D01E-430F-B400-1FD8AEE8A8F3}"/>
              </a:ext>
            </a:extLst>
          </p:cNvPr>
          <p:cNvSpPr/>
          <p:nvPr/>
        </p:nvSpPr>
        <p:spPr>
          <a:xfrm flipV="1">
            <a:off x="9486634" y="1168399"/>
            <a:ext cx="1512089" cy="2305329"/>
          </a:xfrm>
          <a:custGeom>
            <a:avLst/>
            <a:gdLst>
              <a:gd name="connsiteX0" fmla="*/ 0 w 1864311"/>
              <a:gd name="connsiteY0" fmla="*/ 0 h 1837678"/>
              <a:gd name="connsiteX1" fmla="*/ 1864311 w 1864311"/>
              <a:gd name="connsiteY1" fmla="*/ 0 h 1837678"/>
              <a:gd name="connsiteX2" fmla="*/ 1864311 w 1864311"/>
              <a:gd name="connsiteY2" fmla="*/ 1526953 h 1837678"/>
              <a:gd name="connsiteX3" fmla="*/ 1553586 w 1864311"/>
              <a:gd name="connsiteY3" fmla="*/ 1837678 h 1837678"/>
              <a:gd name="connsiteX4" fmla="*/ 310725 w 1864311"/>
              <a:gd name="connsiteY4" fmla="*/ 1837678 h 1837678"/>
              <a:gd name="connsiteX5" fmla="*/ 0 w 1864311"/>
              <a:gd name="connsiteY5" fmla="*/ 1526953 h 1837678"/>
              <a:gd name="connsiteX6" fmla="*/ 0 w 1864311"/>
              <a:gd name="connsiteY6" fmla="*/ 0 h 183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4311" h="1837678">
                <a:moveTo>
                  <a:pt x="0" y="0"/>
                </a:moveTo>
                <a:lnTo>
                  <a:pt x="1864311" y="0"/>
                </a:lnTo>
                <a:lnTo>
                  <a:pt x="1864311" y="1526953"/>
                </a:lnTo>
                <a:cubicBezTo>
                  <a:pt x="1864311" y="1698562"/>
                  <a:pt x="1725195" y="1837678"/>
                  <a:pt x="1553586" y="1837678"/>
                </a:cubicBezTo>
                <a:lnTo>
                  <a:pt x="310725" y="1837678"/>
                </a:lnTo>
                <a:cubicBezTo>
                  <a:pt x="139116" y="1837678"/>
                  <a:pt x="0" y="1698562"/>
                  <a:pt x="0" y="1526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618678BE-4276-4FC3-9A84-CCCA41036BA6}"/>
              </a:ext>
            </a:extLst>
          </p:cNvPr>
          <p:cNvSpPr/>
          <p:nvPr/>
        </p:nvSpPr>
        <p:spPr>
          <a:xfrm rot="5400000" flipV="1">
            <a:off x="9825113" y="3013115"/>
            <a:ext cx="839603" cy="1512091"/>
          </a:xfrm>
          <a:custGeom>
            <a:avLst/>
            <a:gdLst>
              <a:gd name="connsiteX0" fmla="*/ 861134 w 861134"/>
              <a:gd name="connsiteY0" fmla="*/ 932155 h 1864310"/>
              <a:gd name="connsiteX1" fmla="*/ 181992 w 861134"/>
              <a:gd name="connsiteY1" fmla="*/ 1864310 h 1864310"/>
              <a:gd name="connsiteX2" fmla="*/ 0 w 861134"/>
              <a:gd name="connsiteY2" fmla="*/ 1864310 h 1864310"/>
              <a:gd name="connsiteX3" fmla="*/ 0 w 861134"/>
              <a:gd name="connsiteY3" fmla="*/ 0 h 1864310"/>
              <a:gd name="connsiteX4" fmla="*/ 181992 w 861134"/>
              <a:gd name="connsiteY4" fmla="*/ 0 h 1864310"/>
              <a:gd name="connsiteX5" fmla="*/ 861134 w 861134"/>
              <a:gd name="connsiteY5" fmla="*/ 932155 h 186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134" h="1864310">
                <a:moveTo>
                  <a:pt x="861134" y="932155"/>
                </a:moveTo>
                <a:cubicBezTo>
                  <a:pt x="861134" y="1446970"/>
                  <a:pt x="557072" y="1864310"/>
                  <a:pt x="181992" y="1864310"/>
                </a:cubicBezTo>
                <a:lnTo>
                  <a:pt x="0" y="1864310"/>
                </a:lnTo>
                <a:lnTo>
                  <a:pt x="0" y="0"/>
                </a:lnTo>
                <a:lnTo>
                  <a:pt x="181992" y="0"/>
                </a:lnTo>
                <a:cubicBezTo>
                  <a:pt x="557072" y="0"/>
                  <a:pt x="861134" y="417340"/>
                  <a:pt x="861134" y="932155"/>
                </a:cubicBezTo>
                <a:close/>
              </a:path>
            </a:pathLst>
          </a:custGeom>
          <a:gradFill>
            <a:gsLst>
              <a:gs pos="48000">
                <a:srgbClr val="D93B77"/>
              </a:gs>
              <a:gs pos="3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36EDBC11-6929-4E8D-932C-26DAD5B94DEC}"/>
              </a:ext>
            </a:extLst>
          </p:cNvPr>
          <p:cNvSpPr/>
          <p:nvPr/>
        </p:nvSpPr>
        <p:spPr>
          <a:xfrm>
            <a:off x="8296438" y="5611082"/>
            <a:ext cx="1148475" cy="396240"/>
          </a:xfrm>
          <a:prstGeom prst="roundRect">
            <a:avLst>
              <a:gd name="adj" fmla="val 38704"/>
            </a:avLst>
          </a:prstGeom>
          <a:gradFill>
            <a:gsLst>
              <a:gs pos="42000">
                <a:srgbClr val="06E4BA"/>
              </a:gs>
              <a:gs pos="16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66F10A4B-ACE8-4081-94B3-D8733EE3351A}"/>
              </a:ext>
            </a:extLst>
          </p:cNvPr>
          <p:cNvSpPr/>
          <p:nvPr/>
        </p:nvSpPr>
        <p:spPr>
          <a:xfrm>
            <a:off x="8066189" y="3646967"/>
            <a:ext cx="1512089" cy="2201074"/>
          </a:xfrm>
          <a:custGeom>
            <a:avLst/>
            <a:gdLst>
              <a:gd name="connsiteX0" fmla="*/ 0 w 1864311"/>
              <a:gd name="connsiteY0" fmla="*/ 0 h 1837678"/>
              <a:gd name="connsiteX1" fmla="*/ 1864311 w 1864311"/>
              <a:gd name="connsiteY1" fmla="*/ 0 h 1837678"/>
              <a:gd name="connsiteX2" fmla="*/ 1864311 w 1864311"/>
              <a:gd name="connsiteY2" fmla="*/ 1526953 h 1837678"/>
              <a:gd name="connsiteX3" fmla="*/ 1553586 w 1864311"/>
              <a:gd name="connsiteY3" fmla="*/ 1837678 h 1837678"/>
              <a:gd name="connsiteX4" fmla="*/ 310725 w 1864311"/>
              <a:gd name="connsiteY4" fmla="*/ 1837678 h 1837678"/>
              <a:gd name="connsiteX5" fmla="*/ 0 w 1864311"/>
              <a:gd name="connsiteY5" fmla="*/ 1526953 h 1837678"/>
              <a:gd name="connsiteX6" fmla="*/ 0 w 1864311"/>
              <a:gd name="connsiteY6" fmla="*/ 0 h 183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4311" h="1837678">
                <a:moveTo>
                  <a:pt x="0" y="0"/>
                </a:moveTo>
                <a:lnTo>
                  <a:pt x="1864311" y="0"/>
                </a:lnTo>
                <a:lnTo>
                  <a:pt x="1864311" y="1526953"/>
                </a:lnTo>
                <a:cubicBezTo>
                  <a:pt x="1864311" y="1698562"/>
                  <a:pt x="1725195" y="1837678"/>
                  <a:pt x="1553586" y="1837678"/>
                </a:cubicBezTo>
                <a:lnTo>
                  <a:pt x="310725" y="1837678"/>
                </a:lnTo>
                <a:cubicBezTo>
                  <a:pt x="139116" y="1837678"/>
                  <a:pt x="0" y="1698562"/>
                  <a:pt x="0" y="1526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b="1" dirty="0">
              <a:solidFill>
                <a:schemeClr val="bg1"/>
              </a:solidFill>
              <a:latin typeface="Open"/>
            </a:endParaRPr>
          </a:p>
          <a:p>
            <a:pPr lvl="1"/>
            <a:endParaRPr lang="en-US" b="1" dirty="0">
              <a:solidFill>
                <a:schemeClr val="bg1"/>
              </a:solidFill>
              <a:latin typeface="Open"/>
            </a:endParaRPr>
          </a:p>
          <a:p>
            <a:r>
              <a:rPr lang="en-GB" b="1" dirty="0">
                <a:solidFill>
                  <a:schemeClr val="bg1"/>
                </a:solidFill>
                <a:latin typeface="Open"/>
              </a:rPr>
              <a:t>  </a:t>
            </a:r>
          </a:p>
          <a:p>
            <a:pPr algn="ctr"/>
            <a:r>
              <a:rPr lang="en-GB" b="1" dirty="0" err="1">
                <a:solidFill>
                  <a:schemeClr val="bg1"/>
                </a:solidFill>
                <a:latin typeface="Open"/>
              </a:rPr>
              <a:t>Polygonize</a:t>
            </a:r>
            <a:endParaRPr lang="en-GB" b="1" dirty="0">
              <a:solidFill>
                <a:schemeClr val="bg1"/>
              </a:solidFill>
              <a:latin typeface="Open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Open"/>
              </a:rPr>
              <a:t>Convert google map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Open"/>
              </a:rPr>
              <a:t>  Image to ESRI Shapefile </a:t>
            </a:r>
          </a:p>
          <a:p>
            <a:pPr algn="ctr"/>
            <a:endParaRPr lang="en-GB" b="1" dirty="0">
              <a:solidFill>
                <a:schemeClr val="bg1"/>
              </a:solidFill>
              <a:latin typeface="Open"/>
            </a:endParaRPr>
          </a:p>
          <a:p>
            <a:endParaRPr lang="en-US" b="1" dirty="0">
              <a:solidFill>
                <a:schemeClr val="bg1"/>
              </a:solidFill>
              <a:latin typeface="Open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2008E230-264B-495F-80BC-4A27260F7C1A}"/>
              </a:ext>
            </a:extLst>
          </p:cNvPr>
          <p:cNvSpPr/>
          <p:nvPr/>
        </p:nvSpPr>
        <p:spPr>
          <a:xfrm rot="16200000">
            <a:off x="8350551" y="2617477"/>
            <a:ext cx="839603" cy="1512091"/>
          </a:xfrm>
          <a:custGeom>
            <a:avLst/>
            <a:gdLst>
              <a:gd name="connsiteX0" fmla="*/ 861134 w 861134"/>
              <a:gd name="connsiteY0" fmla="*/ 932155 h 1864310"/>
              <a:gd name="connsiteX1" fmla="*/ 181992 w 861134"/>
              <a:gd name="connsiteY1" fmla="*/ 1864310 h 1864310"/>
              <a:gd name="connsiteX2" fmla="*/ 0 w 861134"/>
              <a:gd name="connsiteY2" fmla="*/ 1864310 h 1864310"/>
              <a:gd name="connsiteX3" fmla="*/ 0 w 861134"/>
              <a:gd name="connsiteY3" fmla="*/ 0 h 1864310"/>
              <a:gd name="connsiteX4" fmla="*/ 181992 w 861134"/>
              <a:gd name="connsiteY4" fmla="*/ 0 h 1864310"/>
              <a:gd name="connsiteX5" fmla="*/ 861134 w 861134"/>
              <a:gd name="connsiteY5" fmla="*/ 932155 h 186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134" h="1864310">
                <a:moveTo>
                  <a:pt x="861134" y="932155"/>
                </a:moveTo>
                <a:cubicBezTo>
                  <a:pt x="861134" y="1446970"/>
                  <a:pt x="557072" y="1864310"/>
                  <a:pt x="181992" y="1864310"/>
                </a:cubicBezTo>
                <a:lnTo>
                  <a:pt x="0" y="1864310"/>
                </a:lnTo>
                <a:lnTo>
                  <a:pt x="0" y="0"/>
                </a:lnTo>
                <a:lnTo>
                  <a:pt x="181992" y="0"/>
                </a:lnTo>
                <a:cubicBezTo>
                  <a:pt x="557072" y="0"/>
                  <a:pt x="861134" y="417340"/>
                  <a:pt x="861134" y="932155"/>
                </a:cubicBezTo>
                <a:close/>
              </a:path>
            </a:pathLst>
          </a:custGeom>
          <a:gradFill>
            <a:gsLst>
              <a:gs pos="42000">
                <a:srgbClr val="06E4BA"/>
              </a:gs>
              <a:gs pos="16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  <a:effectLst>
            <a:outerShdw blurRad="63500" dist="254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C347831-ABE3-4A91-B030-2AE3F4B1E130}"/>
              </a:ext>
            </a:extLst>
          </p:cNvPr>
          <p:cNvSpPr/>
          <p:nvPr/>
        </p:nvSpPr>
        <p:spPr>
          <a:xfrm>
            <a:off x="1956728" y="5636475"/>
            <a:ext cx="1148475" cy="396240"/>
          </a:xfrm>
          <a:prstGeom prst="roundRect">
            <a:avLst>
              <a:gd name="adj" fmla="val 38704"/>
            </a:avLst>
          </a:prstGeom>
          <a:gradFill>
            <a:gsLst>
              <a:gs pos="30000">
                <a:srgbClr val="F3650D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1E61F81-538C-4405-B650-DB0DAC14C821}"/>
              </a:ext>
            </a:extLst>
          </p:cNvPr>
          <p:cNvSpPr/>
          <p:nvPr/>
        </p:nvSpPr>
        <p:spPr>
          <a:xfrm>
            <a:off x="5031553" y="5611082"/>
            <a:ext cx="1148475" cy="396240"/>
          </a:xfrm>
          <a:prstGeom prst="roundRect">
            <a:avLst>
              <a:gd name="adj" fmla="val 38704"/>
            </a:avLst>
          </a:prstGeom>
          <a:gradFill>
            <a:gsLst>
              <a:gs pos="42000">
                <a:srgbClr val="06E4BA"/>
              </a:gs>
              <a:gs pos="16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251DCC-8A07-4D22-B832-08CEF0F6182D}"/>
              </a:ext>
            </a:extLst>
          </p:cNvPr>
          <p:cNvSpPr/>
          <p:nvPr/>
        </p:nvSpPr>
        <p:spPr>
          <a:xfrm flipV="1">
            <a:off x="3510536" y="1031027"/>
            <a:ext cx="1148475" cy="396240"/>
          </a:xfrm>
          <a:prstGeom prst="roundRect">
            <a:avLst>
              <a:gd name="adj" fmla="val 38704"/>
            </a:avLst>
          </a:prstGeom>
          <a:gradFill>
            <a:gsLst>
              <a:gs pos="48000">
                <a:srgbClr val="D93B77"/>
              </a:gs>
              <a:gs pos="3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3AA26EC-789B-4CFE-9468-FF395CBC9AF6}"/>
              </a:ext>
            </a:extLst>
          </p:cNvPr>
          <p:cNvSpPr/>
          <p:nvPr/>
        </p:nvSpPr>
        <p:spPr>
          <a:xfrm flipV="1">
            <a:off x="3332352" y="1168398"/>
            <a:ext cx="1512089" cy="2305185"/>
          </a:xfrm>
          <a:custGeom>
            <a:avLst/>
            <a:gdLst>
              <a:gd name="connsiteX0" fmla="*/ 0 w 1864311"/>
              <a:gd name="connsiteY0" fmla="*/ 0 h 1837678"/>
              <a:gd name="connsiteX1" fmla="*/ 1864311 w 1864311"/>
              <a:gd name="connsiteY1" fmla="*/ 0 h 1837678"/>
              <a:gd name="connsiteX2" fmla="*/ 1864311 w 1864311"/>
              <a:gd name="connsiteY2" fmla="*/ 1526953 h 1837678"/>
              <a:gd name="connsiteX3" fmla="*/ 1553586 w 1864311"/>
              <a:gd name="connsiteY3" fmla="*/ 1837678 h 1837678"/>
              <a:gd name="connsiteX4" fmla="*/ 310725 w 1864311"/>
              <a:gd name="connsiteY4" fmla="*/ 1837678 h 1837678"/>
              <a:gd name="connsiteX5" fmla="*/ 0 w 1864311"/>
              <a:gd name="connsiteY5" fmla="*/ 1526953 h 1837678"/>
              <a:gd name="connsiteX6" fmla="*/ 0 w 1864311"/>
              <a:gd name="connsiteY6" fmla="*/ 0 h 183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4311" h="1837678">
                <a:moveTo>
                  <a:pt x="0" y="0"/>
                </a:moveTo>
                <a:lnTo>
                  <a:pt x="1864311" y="0"/>
                </a:lnTo>
                <a:lnTo>
                  <a:pt x="1864311" y="1526953"/>
                </a:lnTo>
                <a:cubicBezTo>
                  <a:pt x="1864311" y="1698562"/>
                  <a:pt x="1725195" y="1837678"/>
                  <a:pt x="1553586" y="1837678"/>
                </a:cubicBezTo>
                <a:lnTo>
                  <a:pt x="310725" y="1837678"/>
                </a:lnTo>
                <a:cubicBezTo>
                  <a:pt x="139116" y="1837678"/>
                  <a:pt x="0" y="1698562"/>
                  <a:pt x="0" y="1526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C689F6-AD70-46B6-B6B1-28382E4E206D}"/>
              </a:ext>
            </a:extLst>
          </p:cNvPr>
          <p:cNvSpPr/>
          <p:nvPr/>
        </p:nvSpPr>
        <p:spPr>
          <a:xfrm>
            <a:off x="4937007" y="5160099"/>
            <a:ext cx="1148475" cy="396240"/>
          </a:xfrm>
          <a:prstGeom prst="roundRect">
            <a:avLst>
              <a:gd name="adj" fmla="val 38704"/>
            </a:avLst>
          </a:prstGeom>
          <a:gradFill>
            <a:gsLst>
              <a:gs pos="31000">
                <a:srgbClr val="71195E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C2128BA-99F5-4B85-BF22-AAAA0372B494}"/>
              </a:ext>
            </a:extLst>
          </p:cNvPr>
          <p:cNvSpPr/>
          <p:nvPr/>
        </p:nvSpPr>
        <p:spPr>
          <a:xfrm>
            <a:off x="4870439" y="3622110"/>
            <a:ext cx="1512089" cy="2201074"/>
          </a:xfrm>
          <a:custGeom>
            <a:avLst/>
            <a:gdLst>
              <a:gd name="connsiteX0" fmla="*/ 0 w 1864311"/>
              <a:gd name="connsiteY0" fmla="*/ 0 h 1837678"/>
              <a:gd name="connsiteX1" fmla="*/ 1864311 w 1864311"/>
              <a:gd name="connsiteY1" fmla="*/ 0 h 1837678"/>
              <a:gd name="connsiteX2" fmla="*/ 1864311 w 1864311"/>
              <a:gd name="connsiteY2" fmla="*/ 1526953 h 1837678"/>
              <a:gd name="connsiteX3" fmla="*/ 1553586 w 1864311"/>
              <a:gd name="connsiteY3" fmla="*/ 1837678 h 1837678"/>
              <a:gd name="connsiteX4" fmla="*/ 310725 w 1864311"/>
              <a:gd name="connsiteY4" fmla="*/ 1837678 h 1837678"/>
              <a:gd name="connsiteX5" fmla="*/ 0 w 1864311"/>
              <a:gd name="connsiteY5" fmla="*/ 1526953 h 1837678"/>
              <a:gd name="connsiteX6" fmla="*/ 0 w 1864311"/>
              <a:gd name="connsiteY6" fmla="*/ 0 h 183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4311" h="1837678">
                <a:moveTo>
                  <a:pt x="0" y="0"/>
                </a:moveTo>
                <a:lnTo>
                  <a:pt x="1864311" y="0"/>
                </a:lnTo>
                <a:lnTo>
                  <a:pt x="1864311" y="1526953"/>
                </a:lnTo>
                <a:cubicBezTo>
                  <a:pt x="1864311" y="1698562"/>
                  <a:pt x="1725195" y="1837678"/>
                  <a:pt x="1553586" y="1837678"/>
                </a:cubicBezTo>
                <a:lnTo>
                  <a:pt x="310725" y="1837678"/>
                </a:lnTo>
                <a:cubicBezTo>
                  <a:pt x="139116" y="1837678"/>
                  <a:pt x="0" y="1698562"/>
                  <a:pt x="0" y="1526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b="1" dirty="0">
              <a:solidFill>
                <a:schemeClr val="bg1"/>
              </a:solidFill>
              <a:latin typeface="Open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GAN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Open"/>
              </a:rPr>
              <a:t>Implement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Open"/>
              </a:rPr>
              <a:t>and train the model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AB5F3-C632-4B3E-B4DF-83C64F72C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21" y="218326"/>
            <a:ext cx="10353761" cy="1107996"/>
          </a:xfrm>
        </p:spPr>
        <p:txBody>
          <a:bodyPr>
            <a:normAutofit fontScale="90000"/>
          </a:bodyPr>
          <a:lstStyle/>
          <a:p>
            <a:r>
              <a:rPr lang="en-US" sz="4400" dirty="0" err="1"/>
              <a:t>Rasvy</a:t>
            </a:r>
            <a:r>
              <a:rPr lang="en-US" sz="4400" dirty="0"/>
              <a:t> Architecture</a:t>
            </a:r>
            <a:br>
              <a:rPr lang="en-US" dirty="0"/>
            </a:br>
            <a:endParaRPr lang="ar-EG" dirty="0">
              <a:solidFill>
                <a:srgbClr val="FFC000"/>
              </a:solidFill>
              <a:latin typeface="Arial Narrow" panose="020B0606020202030204" pitchFamily="34" charset="0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004514-B094-4D48-95AB-62EAA24784EF}"/>
              </a:ext>
            </a:extLst>
          </p:cNvPr>
          <p:cNvSpPr/>
          <p:nvPr/>
        </p:nvSpPr>
        <p:spPr>
          <a:xfrm>
            <a:off x="2094643" y="5160099"/>
            <a:ext cx="1148475" cy="396240"/>
          </a:xfrm>
          <a:prstGeom prst="roundRect">
            <a:avLst>
              <a:gd name="adj" fmla="val 38704"/>
            </a:avLst>
          </a:prstGeom>
          <a:gradFill>
            <a:gsLst>
              <a:gs pos="30000">
                <a:srgbClr val="F3650D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B1AE93F-2472-4828-90F6-D6E2A911C0E6}"/>
              </a:ext>
            </a:extLst>
          </p:cNvPr>
          <p:cNvSpPr/>
          <p:nvPr/>
        </p:nvSpPr>
        <p:spPr>
          <a:xfrm>
            <a:off x="1776899" y="3646967"/>
            <a:ext cx="1512089" cy="2224102"/>
          </a:xfrm>
          <a:custGeom>
            <a:avLst/>
            <a:gdLst>
              <a:gd name="connsiteX0" fmla="*/ 0 w 1864311"/>
              <a:gd name="connsiteY0" fmla="*/ 0 h 1837678"/>
              <a:gd name="connsiteX1" fmla="*/ 1864311 w 1864311"/>
              <a:gd name="connsiteY1" fmla="*/ 0 h 1837678"/>
              <a:gd name="connsiteX2" fmla="*/ 1864311 w 1864311"/>
              <a:gd name="connsiteY2" fmla="*/ 1526953 h 1837678"/>
              <a:gd name="connsiteX3" fmla="*/ 1553586 w 1864311"/>
              <a:gd name="connsiteY3" fmla="*/ 1837678 h 1837678"/>
              <a:gd name="connsiteX4" fmla="*/ 310725 w 1864311"/>
              <a:gd name="connsiteY4" fmla="*/ 1837678 h 1837678"/>
              <a:gd name="connsiteX5" fmla="*/ 0 w 1864311"/>
              <a:gd name="connsiteY5" fmla="*/ 1526953 h 1837678"/>
              <a:gd name="connsiteX6" fmla="*/ 0 w 1864311"/>
              <a:gd name="connsiteY6" fmla="*/ 0 h 183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4311" h="1837678">
                <a:moveTo>
                  <a:pt x="0" y="0"/>
                </a:moveTo>
                <a:lnTo>
                  <a:pt x="1864311" y="0"/>
                </a:lnTo>
                <a:lnTo>
                  <a:pt x="1864311" y="1526953"/>
                </a:lnTo>
                <a:cubicBezTo>
                  <a:pt x="1864311" y="1698562"/>
                  <a:pt x="1725195" y="1837678"/>
                  <a:pt x="1553586" y="1837678"/>
                </a:cubicBezTo>
                <a:lnTo>
                  <a:pt x="310725" y="1837678"/>
                </a:lnTo>
                <a:cubicBezTo>
                  <a:pt x="139116" y="1837678"/>
                  <a:pt x="0" y="1698562"/>
                  <a:pt x="0" y="1526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b="1" dirty="0">
              <a:solidFill>
                <a:schemeClr val="bg1"/>
              </a:solidFill>
              <a:latin typeface="Open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Open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Data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Open"/>
              </a:rPr>
              <a:t>Collected dataset of satellite &amp; google map images of  New Cairo , Egypt</a:t>
            </a:r>
            <a:endParaRPr lang="en-US" b="1" dirty="0">
              <a:solidFill>
                <a:schemeClr val="bg1"/>
              </a:solidFill>
              <a:latin typeface="Open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C24C436-5105-4D31-9BD6-ADF646F34F64}"/>
              </a:ext>
            </a:extLst>
          </p:cNvPr>
          <p:cNvSpPr/>
          <p:nvPr/>
        </p:nvSpPr>
        <p:spPr>
          <a:xfrm rot="16200000">
            <a:off x="2122521" y="2594448"/>
            <a:ext cx="839603" cy="1512091"/>
          </a:xfrm>
          <a:custGeom>
            <a:avLst/>
            <a:gdLst>
              <a:gd name="connsiteX0" fmla="*/ 861134 w 861134"/>
              <a:gd name="connsiteY0" fmla="*/ 932155 h 1864310"/>
              <a:gd name="connsiteX1" fmla="*/ 181992 w 861134"/>
              <a:gd name="connsiteY1" fmla="*/ 1864310 h 1864310"/>
              <a:gd name="connsiteX2" fmla="*/ 0 w 861134"/>
              <a:gd name="connsiteY2" fmla="*/ 1864310 h 1864310"/>
              <a:gd name="connsiteX3" fmla="*/ 0 w 861134"/>
              <a:gd name="connsiteY3" fmla="*/ 0 h 1864310"/>
              <a:gd name="connsiteX4" fmla="*/ 181992 w 861134"/>
              <a:gd name="connsiteY4" fmla="*/ 0 h 1864310"/>
              <a:gd name="connsiteX5" fmla="*/ 861134 w 861134"/>
              <a:gd name="connsiteY5" fmla="*/ 932155 h 186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134" h="1864310">
                <a:moveTo>
                  <a:pt x="861134" y="932155"/>
                </a:moveTo>
                <a:cubicBezTo>
                  <a:pt x="861134" y="1446970"/>
                  <a:pt x="557072" y="1864310"/>
                  <a:pt x="181992" y="1864310"/>
                </a:cubicBezTo>
                <a:lnTo>
                  <a:pt x="0" y="1864310"/>
                </a:lnTo>
                <a:lnTo>
                  <a:pt x="0" y="0"/>
                </a:lnTo>
                <a:lnTo>
                  <a:pt x="181992" y="0"/>
                </a:lnTo>
                <a:cubicBezTo>
                  <a:pt x="557072" y="0"/>
                  <a:pt x="861134" y="417340"/>
                  <a:pt x="861134" y="932155"/>
                </a:cubicBezTo>
                <a:close/>
              </a:path>
            </a:pathLst>
          </a:custGeom>
          <a:gradFill>
            <a:gsLst>
              <a:gs pos="30000">
                <a:srgbClr val="F3650D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8BCD766-7FBB-42EB-A5A3-27F8B417831E}"/>
              </a:ext>
            </a:extLst>
          </p:cNvPr>
          <p:cNvSpPr/>
          <p:nvPr/>
        </p:nvSpPr>
        <p:spPr>
          <a:xfrm rot="5400000" flipV="1">
            <a:off x="3677297" y="3060120"/>
            <a:ext cx="839603" cy="1512091"/>
          </a:xfrm>
          <a:custGeom>
            <a:avLst/>
            <a:gdLst>
              <a:gd name="connsiteX0" fmla="*/ 861134 w 861134"/>
              <a:gd name="connsiteY0" fmla="*/ 932155 h 1864310"/>
              <a:gd name="connsiteX1" fmla="*/ 181992 w 861134"/>
              <a:gd name="connsiteY1" fmla="*/ 1864310 h 1864310"/>
              <a:gd name="connsiteX2" fmla="*/ 0 w 861134"/>
              <a:gd name="connsiteY2" fmla="*/ 1864310 h 1864310"/>
              <a:gd name="connsiteX3" fmla="*/ 0 w 861134"/>
              <a:gd name="connsiteY3" fmla="*/ 0 h 1864310"/>
              <a:gd name="connsiteX4" fmla="*/ 181992 w 861134"/>
              <a:gd name="connsiteY4" fmla="*/ 0 h 1864310"/>
              <a:gd name="connsiteX5" fmla="*/ 861134 w 861134"/>
              <a:gd name="connsiteY5" fmla="*/ 932155 h 186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134" h="1864310">
                <a:moveTo>
                  <a:pt x="861134" y="932155"/>
                </a:moveTo>
                <a:cubicBezTo>
                  <a:pt x="861134" y="1446970"/>
                  <a:pt x="557072" y="1864310"/>
                  <a:pt x="181992" y="1864310"/>
                </a:cubicBezTo>
                <a:lnTo>
                  <a:pt x="0" y="1864310"/>
                </a:lnTo>
                <a:lnTo>
                  <a:pt x="0" y="0"/>
                </a:lnTo>
                <a:lnTo>
                  <a:pt x="181992" y="0"/>
                </a:lnTo>
                <a:cubicBezTo>
                  <a:pt x="557072" y="0"/>
                  <a:pt x="861134" y="417340"/>
                  <a:pt x="861134" y="932155"/>
                </a:cubicBezTo>
                <a:close/>
              </a:path>
            </a:pathLst>
          </a:custGeom>
          <a:gradFill>
            <a:gsLst>
              <a:gs pos="48000">
                <a:srgbClr val="D93B77"/>
              </a:gs>
              <a:gs pos="3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FD22828-AF2C-4006-AE13-11704C40ACAF}"/>
              </a:ext>
            </a:extLst>
          </p:cNvPr>
          <p:cNvSpPr/>
          <p:nvPr/>
        </p:nvSpPr>
        <p:spPr>
          <a:xfrm rot="16200000">
            <a:off x="5163953" y="2622024"/>
            <a:ext cx="839603" cy="1512091"/>
          </a:xfrm>
          <a:custGeom>
            <a:avLst/>
            <a:gdLst>
              <a:gd name="connsiteX0" fmla="*/ 861134 w 861134"/>
              <a:gd name="connsiteY0" fmla="*/ 932155 h 1864310"/>
              <a:gd name="connsiteX1" fmla="*/ 181992 w 861134"/>
              <a:gd name="connsiteY1" fmla="*/ 1864310 h 1864310"/>
              <a:gd name="connsiteX2" fmla="*/ 0 w 861134"/>
              <a:gd name="connsiteY2" fmla="*/ 1864310 h 1864310"/>
              <a:gd name="connsiteX3" fmla="*/ 0 w 861134"/>
              <a:gd name="connsiteY3" fmla="*/ 0 h 1864310"/>
              <a:gd name="connsiteX4" fmla="*/ 181992 w 861134"/>
              <a:gd name="connsiteY4" fmla="*/ 0 h 1864310"/>
              <a:gd name="connsiteX5" fmla="*/ 861134 w 861134"/>
              <a:gd name="connsiteY5" fmla="*/ 932155 h 186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134" h="1864310">
                <a:moveTo>
                  <a:pt x="861134" y="932155"/>
                </a:moveTo>
                <a:cubicBezTo>
                  <a:pt x="861134" y="1446970"/>
                  <a:pt x="557072" y="1864310"/>
                  <a:pt x="181992" y="1864310"/>
                </a:cubicBezTo>
                <a:lnTo>
                  <a:pt x="0" y="1864310"/>
                </a:lnTo>
                <a:lnTo>
                  <a:pt x="0" y="0"/>
                </a:lnTo>
                <a:lnTo>
                  <a:pt x="181992" y="0"/>
                </a:lnTo>
                <a:cubicBezTo>
                  <a:pt x="557072" y="0"/>
                  <a:pt x="861134" y="417340"/>
                  <a:pt x="861134" y="932155"/>
                </a:cubicBezTo>
                <a:close/>
              </a:path>
            </a:pathLst>
          </a:custGeom>
          <a:gradFill>
            <a:gsLst>
              <a:gs pos="42000">
                <a:srgbClr val="06E4BA"/>
              </a:gs>
              <a:gs pos="16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  <a:effectLst>
            <a:outerShdw blurRad="63500" dist="254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64278E-11EF-41EE-B060-223466C4D816}"/>
              </a:ext>
            </a:extLst>
          </p:cNvPr>
          <p:cNvSpPr txBox="1"/>
          <p:nvPr/>
        </p:nvSpPr>
        <p:spPr>
          <a:xfrm>
            <a:off x="3273333" y="1308817"/>
            <a:ext cx="1661653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Preprocessing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Open"/>
              </a:rPr>
              <a:t>Clean, split &amp; compress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Open"/>
              </a:rPr>
              <a:t>Data</a:t>
            </a:r>
          </a:p>
          <a:p>
            <a:pPr algn="ctr"/>
            <a:endParaRPr lang="ar-EG" b="1" dirty="0">
              <a:solidFill>
                <a:schemeClr val="bg1"/>
              </a:solidFill>
              <a:latin typeface="Open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A04A1752-3D74-4D1C-AC1A-7C21AB7E0363}"/>
              </a:ext>
            </a:extLst>
          </p:cNvPr>
          <p:cNvSpPr/>
          <p:nvPr/>
        </p:nvSpPr>
        <p:spPr>
          <a:xfrm flipV="1">
            <a:off x="6579894" y="1017232"/>
            <a:ext cx="1148475" cy="396240"/>
          </a:xfrm>
          <a:prstGeom prst="roundRect">
            <a:avLst>
              <a:gd name="adj" fmla="val 38704"/>
            </a:avLst>
          </a:prstGeom>
          <a:gradFill>
            <a:gsLst>
              <a:gs pos="48000">
                <a:srgbClr val="D93B77"/>
              </a:gs>
              <a:gs pos="3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7F7E067-3C5D-4E21-A7A0-E17C943C6942}"/>
              </a:ext>
            </a:extLst>
          </p:cNvPr>
          <p:cNvSpPr/>
          <p:nvPr/>
        </p:nvSpPr>
        <p:spPr>
          <a:xfrm flipV="1">
            <a:off x="6410472" y="1168399"/>
            <a:ext cx="1512089" cy="2339962"/>
          </a:xfrm>
          <a:custGeom>
            <a:avLst/>
            <a:gdLst>
              <a:gd name="connsiteX0" fmla="*/ 0 w 1864311"/>
              <a:gd name="connsiteY0" fmla="*/ 0 h 1837678"/>
              <a:gd name="connsiteX1" fmla="*/ 1864311 w 1864311"/>
              <a:gd name="connsiteY1" fmla="*/ 0 h 1837678"/>
              <a:gd name="connsiteX2" fmla="*/ 1864311 w 1864311"/>
              <a:gd name="connsiteY2" fmla="*/ 1526953 h 1837678"/>
              <a:gd name="connsiteX3" fmla="*/ 1553586 w 1864311"/>
              <a:gd name="connsiteY3" fmla="*/ 1837678 h 1837678"/>
              <a:gd name="connsiteX4" fmla="*/ 310725 w 1864311"/>
              <a:gd name="connsiteY4" fmla="*/ 1837678 h 1837678"/>
              <a:gd name="connsiteX5" fmla="*/ 0 w 1864311"/>
              <a:gd name="connsiteY5" fmla="*/ 1526953 h 1837678"/>
              <a:gd name="connsiteX6" fmla="*/ 0 w 1864311"/>
              <a:gd name="connsiteY6" fmla="*/ 0 h 183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4311" h="1837678">
                <a:moveTo>
                  <a:pt x="0" y="0"/>
                </a:moveTo>
                <a:lnTo>
                  <a:pt x="1864311" y="0"/>
                </a:lnTo>
                <a:lnTo>
                  <a:pt x="1864311" y="1526953"/>
                </a:lnTo>
                <a:cubicBezTo>
                  <a:pt x="1864311" y="1698562"/>
                  <a:pt x="1725195" y="1837678"/>
                  <a:pt x="1553586" y="1837678"/>
                </a:cubicBezTo>
                <a:lnTo>
                  <a:pt x="310725" y="1837678"/>
                </a:lnTo>
                <a:cubicBezTo>
                  <a:pt x="139116" y="1837678"/>
                  <a:pt x="0" y="1698562"/>
                  <a:pt x="0" y="1526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E200DFA1-7D10-47E8-8621-A7BED4B34055}"/>
              </a:ext>
            </a:extLst>
          </p:cNvPr>
          <p:cNvSpPr/>
          <p:nvPr/>
        </p:nvSpPr>
        <p:spPr>
          <a:xfrm rot="5400000" flipV="1">
            <a:off x="6734331" y="3060120"/>
            <a:ext cx="839603" cy="1512091"/>
          </a:xfrm>
          <a:custGeom>
            <a:avLst/>
            <a:gdLst>
              <a:gd name="connsiteX0" fmla="*/ 861134 w 861134"/>
              <a:gd name="connsiteY0" fmla="*/ 932155 h 1864310"/>
              <a:gd name="connsiteX1" fmla="*/ 181992 w 861134"/>
              <a:gd name="connsiteY1" fmla="*/ 1864310 h 1864310"/>
              <a:gd name="connsiteX2" fmla="*/ 0 w 861134"/>
              <a:gd name="connsiteY2" fmla="*/ 1864310 h 1864310"/>
              <a:gd name="connsiteX3" fmla="*/ 0 w 861134"/>
              <a:gd name="connsiteY3" fmla="*/ 0 h 1864310"/>
              <a:gd name="connsiteX4" fmla="*/ 181992 w 861134"/>
              <a:gd name="connsiteY4" fmla="*/ 0 h 1864310"/>
              <a:gd name="connsiteX5" fmla="*/ 861134 w 861134"/>
              <a:gd name="connsiteY5" fmla="*/ 932155 h 186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134" h="1864310">
                <a:moveTo>
                  <a:pt x="861134" y="932155"/>
                </a:moveTo>
                <a:cubicBezTo>
                  <a:pt x="861134" y="1446970"/>
                  <a:pt x="557072" y="1864310"/>
                  <a:pt x="181992" y="1864310"/>
                </a:cubicBezTo>
                <a:lnTo>
                  <a:pt x="0" y="1864310"/>
                </a:lnTo>
                <a:lnTo>
                  <a:pt x="0" y="0"/>
                </a:lnTo>
                <a:lnTo>
                  <a:pt x="181992" y="0"/>
                </a:lnTo>
                <a:cubicBezTo>
                  <a:pt x="557072" y="0"/>
                  <a:pt x="861134" y="417340"/>
                  <a:pt x="861134" y="932155"/>
                </a:cubicBezTo>
                <a:close/>
              </a:path>
            </a:pathLst>
          </a:custGeom>
          <a:gradFill>
            <a:gsLst>
              <a:gs pos="48000">
                <a:srgbClr val="D93B77"/>
              </a:gs>
              <a:gs pos="3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DCF7EE0-F62E-4E27-99BD-D69C669E7E8B}"/>
              </a:ext>
            </a:extLst>
          </p:cNvPr>
          <p:cNvSpPr txBox="1"/>
          <p:nvPr/>
        </p:nvSpPr>
        <p:spPr>
          <a:xfrm>
            <a:off x="6402797" y="1273352"/>
            <a:ext cx="152743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Evaluation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Open"/>
              </a:rPr>
              <a:t>Compare the quality of generated image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Open"/>
              </a:rPr>
              <a:t>&amp; expected image 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4B5E472-7B87-473C-A809-8D7430ACD07A}"/>
              </a:ext>
            </a:extLst>
          </p:cNvPr>
          <p:cNvSpPr/>
          <p:nvPr/>
        </p:nvSpPr>
        <p:spPr>
          <a:xfrm>
            <a:off x="4633377" y="3473583"/>
            <a:ext cx="2025988" cy="1000576"/>
          </a:xfrm>
          <a:custGeom>
            <a:avLst/>
            <a:gdLst>
              <a:gd name="connsiteX0" fmla="*/ 0 w 2025988"/>
              <a:gd name="connsiteY0" fmla="*/ 0 h 1000575"/>
              <a:gd name="connsiteX1" fmla="*/ 500288 w 2025988"/>
              <a:gd name="connsiteY1" fmla="*/ 0 h 1000575"/>
              <a:gd name="connsiteX2" fmla="*/ 1012994 w 2025988"/>
              <a:gd name="connsiteY2" fmla="*/ 500288 h 1000575"/>
              <a:gd name="connsiteX3" fmla="*/ 1525700 w 2025988"/>
              <a:gd name="connsiteY3" fmla="*/ 0 h 1000575"/>
              <a:gd name="connsiteX4" fmla="*/ 2025988 w 2025988"/>
              <a:gd name="connsiteY4" fmla="*/ 0 h 1000575"/>
              <a:gd name="connsiteX5" fmla="*/ 1012994 w 2025988"/>
              <a:gd name="connsiteY5" fmla="*/ 1000575 h 1000575"/>
              <a:gd name="connsiteX6" fmla="*/ 0 w 2025988"/>
              <a:gd name="connsiteY6" fmla="*/ 0 h 10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5988" h="1000575">
                <a:moveTo>
                  <a:pt x="0" y="0"/>
                </a:moveTo>
                <a:lnTo>
                  <a:pt x="500288" y="0"/>
                </a:lnTo>
                <a:cubicBezTo>
                  <a:pt x="500288" y="276301"/>
                  <a:pt x="729834" y="500288"/>
                  <a:pt x="1012994" y="500288"/>
                </a:cubicBezTo>
                <a:cubicBezTo>
                  <a:pt x="1296154" y="500288"/>
                  <a:pt x="1525700" y="276301"/>
                  <a:pt x="1525700" y="0"/>
                </a:cubicBezTo>
                <a:lnTo>
                  <a:pt x="2025988" y="0"/>
                </a:lnTo>
                <a:cubicBezTo>
                  <a:pt x="2025988" y="552602"/>
                  <a:pt x="1572455" y="1000575"/>
                  <a:pt x="1012994" y="1000575"/>
                </a:cubicBezTo>
                <a:cubicBezTo>
                  <a:pt x="453533" y="1000575"/>
                  <a:pt x="0" y="552602"/>
                  <a:pt x="0" y="0"/>
                </a:cubicBezTo>
                <a:close/>
              </a:path>
            </a:pathLst>
          </a:custGeom>
          <a:solidFill>
            <a:srgbClr val="D0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FBF2CA5E-7688-4486-BD4E-3727A0C8CC1D}"/>
              </a:ext>
            </a:extLst>
          </p:cNvPr>
          <p:cNvSpPr/>
          <p:nvPr/>
        </p:nvSpPr>
        <p:spPr>
          <a:xfrm flipV="1">
            <a:off x="3105203" y="2473007"/>
            <a:ext cx="2025988" cy="1000576"/>
          </a:xfrm>
          <a:custGeom>
            <a:avLst/>
            <a:gdLst>
              <a:gd name="connsiteX0" fmla="*/ 0 w 2025988"/>
              <a:gd name="connsiteY0" fmla="*/ 0 h 1000575"/>
              <a:gd name="connsiteX1" fmla="*/ 500288 w 2025988"/>
              <a:gd name="connsiteY1" fmla="*/ 0 h 1000575"/>
              <a:gd name="connsiteX2" fmla="*/ 1012994 w 2025988"/>
              <a:gd name="connsiteY2" fmla="*/ 500288 h 1000575"/>
              <a:gd name="connsiteX3" fmla="*/ 1525700 w 2025988"/>
              <a:gd name="connsiteY3" fmla="*/ 0 h 1000575"/>
              <a:gd name="connsiteX4" fmla="*/ 2025988 w 2025988"/>
              <a:gd name="connsiteY4" fmla="*/ 0 h 1000575"/>
              <a:gd name="connsiteX5" fmla="*/ 1012994 w 2025988"/>
              <a:gd name="connsiteY5" fmla="*/ 1000575 h 1000575"/>
              <a:gd name="connsiteX6" fmla="*/ 0 w 2025988"/>
              <a:gd name="connsiteY6" fmla="*/ 0 h 10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5988" h="1000575">
                <a:moveTo>
                  <a:pt x="0" y="0"/>
                </a:moveTo>
                <a:lnTo>
                  <a:pt x="500288" y="0"/>
                </a:lnTo>
                <a:cubicBezTo>
                  <a:pt x="500288" y="276301"/>
                  <a:pt x="729834" y="500288"/>
                  <a:pt x="1012994" y="500288"/>
                </a:cubicBezTo>
                <a:cubicBezTo>
                  <a:pt x="1296154" y="500288"/>
                  <a:pt x="1525700" y="276301"/>
                  <a:pt x="1525700" y="0"/>
                </a:cubicBezTo>
                <a:lnTo>
                  <a:pt x="2025988" y="0"/>
                </a:lnTo>
                <a:cubicBezTo>
                  <a:pt x="2025988" y="552602"/>
                  <a:pt x="1572455" y="1000575"/>
                  <a:pt x="1012994" y="1000575"/>
                </a:cubicBezTo>
                <a:cubicBezTo>
                  <a:pt x="453533" y="1000575"/>
                  <a:pt x="0" y="552602"/>
                  <a:pt x="0" y="0"/>
                </a:cubicBezTo>
                <a:close/>
              </a:path>
            </a:pathLst>
          </a:custGeom>
          <a:solidFill>
            <a:srgbClr val="D0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B5771E7-8793-4843-850A-222BD240DB7B}"/>
              </a:ext>
            </a:extLst>
          </p:cNvPr>
          <p:cNvSpPr/>
          <p:nvPr/>
        </p:nvSpPr>
        <p:spPr>
          <a:xfrm>
            <a:off x="1575060" y="3453659"/>
            <a:ext cx="2025988" cy="1000576"/>
          </a:xfrm>
          <a:custGeom>
            <a:avLst/>
            <a:gdLst>
              <a:gd name="connsiteX0" fmla="*/ 0 w 2025988"/>
              <a:gd name="connsiteY0" fmla="*/ 0 h 1000575"/>
              <a:gd name="connsiteX1" fmla="*/ 500288 w 2025988"/>
              <a:gd name="connsiteY1" fmla="*/ 0 h 1000575"/>
              <a:gd name="connsiteX2" fmla="*/ 1012994 w 2025988"/>
              <a:gd name="connsiteY2" fmla="*/ 500288 h 1000575"/>
              <a:gd name="connsiteX3" fmla="*/ 1525700 w 2025988"/>
              <a:gd name="connsiteY3" fmla="*/ 0 h 1000575"/>
              <a:gd name="connsiteX4" fmla="*/ 2025988 w 2025988"/>
              <a:gd name="connsiteY4" fmla="*/ 0 h 1000575"/>
              <a:gd name="connsiteX5" fmla="*/ 1012994 w 2025988"/>
              <a:gd name="connsiteY5" fmla="*/ 1000575 h 1000575"/>
              <a:gd name="connsiteX6" fmla="*/ 0 w 2025988"/>
              <a:gd name="connsiteY6" fmla="*/ 0 h 10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5988" h="1000575">
                <a:moveTo>
                  <a:pt x="0" y="0"/>
                </a:moveTo>
                <a:lnTo>
                  <a:pt x="500288" y="0"/>
                </a:lnTo>
                <a:cubicBezTo>
                  <a:pt x="500288" y="276301"/>
                  <a:pt x="729834" y="500288"/>
                  <a:pt x="1012994" y="500288"/>
                </a:cubicBezTo>
                <a:cubicBezTo>
                  <a:pt x="1296154" y="500288"/>
                  <a:pt x="1525700" y="276301"/>
                  <a:pt x="1525700" y="0"/>
                </a:cubicBezTo>
                <a:lnTo>
                  <a:pt x="2025988" y="0"/>
                </a:lnTo>
                <a:cubicBezTo>
                  <a:pt x="2025988" y="552602"/>
                  <a:pt x="1572455" y="1000575"/>
                  <a:pt x="1012994" y="1000575"/>
                </a:cubicBezTo>
                <a:cubicBezTo>
                  <a:pt x="453533" y="1000575"/>
                  <a:pt x="0" y="552602"/>
                  <a:pt x="0" y="0"/>
                </a:cubicBezTo>
                <a:close/>
              </a:path>
            </a:pathLst>
          </a:custGeom>
          <a:solidFill>
            <a:srgbClr val="D0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973E8D9-8A95-4974-BBC1-6B9665B4A008}"/>
              </a:ext>
            </a:extLst>
          </p:cNvPr>
          <p:cNvSpPr/>
          <p:nvPr/>
        </p:nvSpPr>
        <p:spPr>
          <a:xfrm flipV="1">
            <a:off x="6157925" y="2487110"/>
            <a:ext cx="2025988" cy="1000576"/>
          </a:xfrm>
          <a:custGeom>
            <a:avLst/>
            <a:gdLst>
              <a:gd name="connsiteX0" fmla="*/ 0 w 2025988"/>
              <a:gd name="connsiteY0" fmla="*/ 0 h 1000575"/>
              <a:gd name="connsiteX1" fmla="*/ 500288 w 2025988"/>
              <a:gd name="connsiteY1" fmla="*/ 0 h 1000575"/>
              <a:gd name="connsiteX2" fmla="*/ 1012994 w 2025988"/>
              <a:gd name="connsiteY2" fmla="*/ 500288 h 1000575"/>
              <a:gd name="connsiteX3" fmla="*/ 1525700 w 2025988"/>
              <a:gd name="connsiteY3" fmla="*/ 0 h 1000575"/>
              <a:gd name="connsiteX4" fmla="*/ 2025988 w 2025988"/>
              <a:gd name="connsiteY4" fmla="*/ 0 h 1000575"/>
              <a:gd name="connsiteX5" fmla="*/ 1012994 w 2025988"/>
              <a:gd name="connsiteY5" fmla="*/ 1000575 h 1000575"/>
              <a:gd name="connsiteX6" fmla="*/ 0 w 2025988"/>
              <a:gd name="connsiteY6" fmla="*/ 0 h 10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5988" h="1000575">
                <a:moveTo>
                  <a:pt x="0" y="0"/>
                </a:moveTo>
                <a:lnTo>
                  <a:pt x="500288" y="0"/>
                </a:lnTo>
                <a:cubicBezTo>
                  <a:pt x="500288" y="276301"/>
                  <a:pt x="729834" y="500288"/>
                  <a:pt x="1012994" y="500288"/>
                </a:cubicBezTo>
                <a:cubicBezTo>
                  <a:pt x="1296154" y="500288"/>
                  <a:pt x="1525700" y="276301"/>
                  <a:pt x="1525700" y="0"/>
                </a:cubicBezTo>
                <a:lnTo>
                  <a:pt x="2025988" y="0"/>
                </a:lnTo>
                <a:cubicBezTo>
                  <a:pt x="2025988" y="552602"/>
                  <a:pt x="1572455" y="1000575"/>
                  <a:pt x="1012994" y="1000575"/>
                </a:cubicBezTo>
                <a:cubicBezTo>
                  <a:pt x="453533" y="1000575"/>
                  <a:pt x="0" y="552602"/>
                  <a:pt x="0" y="0"/>
                </a:cubicBezTo>
                <a:close/>
              </a:path>
            </a:pathLst>
          </a:custGeom>
          <a:solidFill>
            <a:srgbClr val="D0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A134525-E2DF-4310-8674-BF8E750347E1}"/>
              </a:ext>
            </a:extLst>
          </p:cNvPr>
          <p:cNvSpPr/>
          <p:nvPr/>
        </p:nvSpPr>
        <p:spPr>
          <a:xfrm>
            <a:off x="7685648" y="3442604"/>
            <a:ext cx="2025988" cy="1000576"/>
          </a:xfrm>
          <a:custGeom>
            <a:avLst/>
            <a:gdLst>
              <a:gd name="connsiteX0" fmla="*/ 0 w 2025988"/>
              <a:gd name="connsiteY0" fmla="*/ 0 h 1000575"/>
              <a:gd name="connsiteX1" fmla="*/ 500288 w 2025988"/>
              <a:gd name="connsiteY1" fmla="*/ 0 h 1000575"/>
              <a:gd name="connsiteX2" fmla="*/ 1012994 w 2025988"/>
              <a:gd name="connsiteY2" fmla="*/ 500288 h 1000575"/>
              <a:gd name="connsiteX3" fmla="*/ 1525700 w 2025988"/>
              <a:gd name="connsiteY3" fmla="*/ 0 h 1000575"/>
              <a:gd name="connsiteX4" fmla="*/ 2025988 w 2025988"/>
              <a:gd name="connsiteY4" fmla="*/ 0 h 1000575"/>
              <a:gd name="connsiteX5" fmla="*/ 1012994 w 2025988"/>
              <a:gd name="connsiteY5" fmla="*/ 1000575 h 1000575"/>
              <a:gd name="connsiteX6" fmla="*/ 0 w 2025988"/>
              <a:gd name="connsiteY6" fmla="*/ 0 h 10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5988" h="1000575">
                <a:moveTo>
                  <a:pt x="0" y="0"/>
                </a:moveTo>
                <a:lnTo>
                  <a:pt x="500288" y="0"/>
                </a:lnTo>
                <a:cubicBezTo>
                  <a:pt x="500288" y="276301"/>
                  <a:pt x="729834" y="500288"/>
                  <a:pt x="1012994" y="500288"/>
                </a:cubicBezTo>
                <a:cubicBezTo>
                  <a:pt x="1296154" y="500288"/>
                  <a:pt x="1525700" y="276301"/>
                  <a:pt x="1525700" y="0"/>
                </a:cubicBezTo>
                <a:lnTo>
                  <a:pt x="2025988" y="0"/>
                </a:lnTo>
                <a:cubicBezTo>
                  <a:pt x="2025988" y="552602"/>
                  <a:pt x="1572455" y="1000575"/>
                  <a:pt x="1012994" y="1000575"/>
                </a:cubicBezTo>
                <a:cubicBezTo>
                  <a:pt x="453533" y="1000575"/>
                  <a:pt x="0" y="552602"/>
                  <a:pt x="0" y="0"/>
                </a:cubicBezTo>
                <a:close/>
              </a:path>
            </a:pathLst>
          </a:custGeom>
          <a:solidFill>
            <a:srgbClr val="D0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4F86F84-CC65-4A04-8544-2F3FEF363FD2}"/>
              </a:ext>
            </a:extLst>
          </p:cNvPr>
          <p:cNvSpPr/>
          <p:nvPr/>
        </p:nvSpPr>
        <p:spPr>
          <a:xfrm>
            <a:off x="1976460" y="3110017"/>
            <a:ext cx="1148475" cy="109073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1270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9BEBCD9-F679-4168-AF39-C9BDE234D479}"/>
              </a:ext>
            </a:extLst>
          </p:cNvPr>
          <p:cNvSpPr/>
          <p:nvPr/>
        </p:nvSpPr>
        <p:spPr>
          <a:xfrm>
            <a:off x="2093734" y="3212158"/>
            <a:ext cx="913927" cy="886453"/>
          </a:xfrm>
          <a:prstGeom prst="ellipse">
            <a:avLst/>
          </a:prstGeom>
          <a:gradFill>
            <a:gsLst>
              <a:gs pos="30000">
                <a:srgbClr val="F3650D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 sz="1600" b="1" dirty="0">
              <a:solidFill>
                <a:schemeClr val="bg1"/>
              </a:solidFill>
              <a:latin typeface="Open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64AC17-D8A0-4F38-B45E-C5B531C00984}"/>
              </a:ext>
            </a:extLst>
          </p:cNvPr>
          <p:cNvSpPr txBox="1"/>
          <p:nvPr/>
        </p:nvSpPr>
        <p:spPr>
          <a:xfrm>
            <a:off x="2174792" y="3363845"/>
            <a:ext cx="751809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STEP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01</a:t>
            </a:r>
            <a:endParaRPr lang="ar-EG" b="1" dirty="0">
              <a:solidFill>
                <a:schemeClr val="bg1"/>
              </a:solidFill>
              <a:latin typeface="Open"/>
            </a:endParaRPr>
          </a:p>
          <a:p>
            <a:endParaRPr lang="ar-EG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CB5EB5C-92C4-42CA-A010-13770F21D4A0}"/>
              </a:ext>
            </a:extLst>
          </p:cNvPr>
          <p:cNvSpPr/>
          <p:nvPr/>
        </p:nvSpPr>
        <p:spPr>
          <a:xfrm>
            <a:off x="3538757" y="2966940"/>
            <a:ext cx="1148475" cy="109073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1270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BAADF62-46C6-4B0A-B5ED-72BEE118DFF3}"/>
              </a:ext>
            </a:extLst>
          </p:cNvPr>
          <p:cNvSpPr/>
          <p:nvPr/>
        </p:nvSpPr>
        <p:spPr>
          <a:xfrm>
            <a:off x="3656031" y="3069080"/>
            <a:ext cx="913927" cy="886453"/>
          </a:xfrm>
          <a:prstGeom prst="ellipse">
            <a:avLst/>
          </a:prstGeom>
          <a:gradFill>
            <a:gsLst>
              <a:gs pos="48000">
                <a:srgbClr val="D93B77"/>
              </a:gs>
              <a:gs pos="3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  <a:effectLst>
            <a:outerShdw blurRad="63500" dist="254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48B2C3D-90AF-499D-B96F-388FF0079C18}"/>
              </a:ext>
            </a:extLst>
          </p:cNvPr>
          <p:cNvSpPr txBox="1"/>
          <p:nvPr/>
        </p:nvSpPr>
        <p:spPr>
          <a:xfrm>
            <a:off x="3737091" y="3204395"/>
            <a:ext cx="751809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STEP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02</a:t>
            </a:r>
            <a:endParaRPr lang="ar-EG" b="1" dirty="0">
              <a:solidFill>
                <a:schemeClr val="bg1"/>
              </a:solidFill>
              <a:latin typeface="Open"/>
            </a:endParaRPr>
          </a:p>
          <a:p>
            <a:endParaRPr lang="ar-EG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074235F-6707-41FF-A438-BDF0F0A2B786}"/>
              </a:ext>
            </a:extLst>
          </p:cNvPr>
          <p:cNvSpPr/>
          <p:nvPr/>
        </p:nvSpPr>
        <p:spPr>
          <a:xfrm>
            <a:off x="5031553" y="3152165"/>
            <a:ext cx="1148475" cy="109073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1270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6BD8D9-8F4D-454F-879C-EE0D44D1408D}"/>
              </a:ext>
            </a:extLst>
          </p:cNvPr>
          <p:cNvSpPr/>
          <p:nvPr/>
        </p:nvSpPr>
        <p:spPr>
          <a:xfrm>
            <a:off x="5148826" y="3254306"/>
            <a:ext cx="913927" cy="886453"/>
          </a:xfrm>
          <a:prstGeom prst="ellipse">
            <a:avLst/>
          </a:prstGeom>
          <a:gradFill>
            <a:gsLst>
              <a:gs pos="42000">
                <a:srgbClr val="06E4BA"/>
              </a:gs>
              <a:gs pos="16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  <a:effectLst>
            <a:outerShdw blurRad="63500" dist="254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FA52DD3-A135-4818-A5C6-5865B1D681D6}"/>
              </a:ext>
            </a:extLst>
          </p:cNvPr>
          <p:cNvSpPr txBox="1"/>
          <p:nvPr/>
        </p:nvSpPr>
        <p:spPr>
          <a:xfrm>
            <a:off x="5229886" y="3396364"/>
            <a:ext cx="751809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STEP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03</a:t>
            </a:r>
            <a:endParaRPr lang="ar-EG" b="1" dirty="0">
              <a:solidFill>
                <a:schemeClr val="bg1"/>
              </a:solidFill>
              <a:latin typeface="Open"/>
            </a:endParaRPr>
          </a:p>
          <a:p>
            <a:endParaRPr lang="ar-EG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C588203-5E86-4982-92F9-79C69A954BA8}"/>
              </a:ext>
            </a:extLst>
          </p:cNvPr>
          <p:cNvSpPr/>
          <p:nvPr/>
        </p:nvSpPr>
        <p:spPr>
          <a:xfrm>
            <a:off x="6595792" y="2992056"/>
            <a:ext cx="1148475" cy="109073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1270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A286F4E-3760-45A3-B6D9-7A86AFBDCE0A}"/>
              </a:ext>
            </a:extLst>
          </p:cNvPr>
          <p:cNvSpPr/>
          <p:nvPr/>
        </p:nvSpPr>
        <p:spPr>
          <a:xfrm>
            <a:off x="6726579" y="3099652"/>
            <a:ext cx="913927" cy="886453"/>
          </a:xfrm>
          <a:prstGeom prst="ellipse">
            <a:avLst/>
          </a:prstGeom>
          <a:gradFill>
            <a:gsLst>
              <a:gs pos="48000">
                <a:srgbClr val="D93B77"/>
              </a:gs>
              <a:gs pos="3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  <a:effectLst>
            <a:outerShdw blurRad="63500" dist="254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24851C1-791A-4BEC-AA26-1DD0A610D2D0}"/>
              </a:ext>
            </a:extLst>
          </p:cNvPr>
          <p:cNvSpPr txBox="1"/>
          <p:nvPr/>
        </p:nvSpPr>
        <p:spPr>
          <a:xfrm>
            <a:off x="6803843" y="3189152"/>
            <a:ext cx="751809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STEP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04</a:t>
            </a:r>
            <a:endParaRPr lang="ar-EG" b="1" dirty="0">
              <a:solidFill>
                <a:schemeClr val="bg1"/>
              </a:solidFill>
              <a:latin typeface="Open"/>
            </a:endParaRPr>
          </a:p>
          <a:p>
            <a:endParaRPr lang="ar-EG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F325105-BA34-405B-B0FC-A64FCB6C92C1}"/>
              </a:ext>
            </a:extLst>
          </p:cNvPr>
          <p:cNvSpPr txBox="1"/>
          <p:nvPr/>
        </p:nvSpPr>
        <p:spPr>
          <a:xfrm>
            <a:off x="9455962" y="1258462"/>
            <a:ext cx="1641701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GB" b="1" dirty="0" err="1">
                <a:solidFill>
                  <a:schemeClr val="bg1"/>
                </a:solidFill>
                <a:latin typeface="Open"/>
              </a:rPr>
              <a:t>Rasvy</a:t>
            </a:r>
            <a:r>
              <a:rPr lang="en-GB" b="1" dirty="0">
                <a:solidFill>
                  <a:schemeClr val="bg1"/>
                </a:solidFill>
                <a:latin typeface="Open"/>
              </a:rPr>
              <a:t> app 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Open"/>
              </a:rPr>
              <a:t>Use web app to        convert satellite image to ERSI </a:t>
            </a:r>
            <a:r>
              <a:rPr lang="en-GB" sz="1200" dirty="0" err="1">
                <a:solidFill>
                  <a:schemeClr val="bg1"/>
                </a:solidFill>
                <a:latin typeface="Open"/>
              </a:rPr>
              <a:t>shap</a:t>
            </a:r>
            <a:r>
              <a:rPr lang="en-GB" sz="1200" dirty="0">
                <a:solidFill>
                  <a:schemeClr val="bg1"/>
                </a:solidFill>
                <a:latin typeface="Open"/>
              </a:rPr>
              <a:t> file online  </a:t>
            </a:r>
          </a:p>
          <a:p>
            <a:pPr algn="ctr"/>
            <a:endParaRPr lang="ar-EG" sz="1200" dirty="0">
              <a:solidFill>
                <a:schemeClr val="bg1"/>
              </a:solidFill>
              <a:latin typeface="Open"/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6B7AA910-9411-47D0-81C4-664F3E4D7AFA}"/>
              </a:ext>
            </a:extLst>
          </p:cNvPr>
          <p:cNvSpPr/>
          <p:nvPr/>
        </p:nvSpPr>
        <p:spPr>
          <a:xfrm flipV="1">
            <a:off x="9207888" y="2442028"/>
            <a:ext cx="2025988" cy="1000576"/>
          </a:xfrm>
          <a:custGeom>
            <a:avLst/>
            <a:gdLst>
              <a:gd name="connsiteX0" fmla="*/ 0 w 2025988"/>
              <a:gd name="connsiteY0" fmla="*/ 0 h 1000575"/>
              <a:gd name="connsiteX1" fmla="*/ 500288 w 2025988"/>
              <a:gd name="connsiteY1" fmla="*/ 0 h 1000575"/>
              <a:gd name="connsiteX2" fmla="*/ 1012994 w 2025988"/>
              <a:gd name="connsiteY2" fmla="*/ 500288 h 1000575"/>
              <a:gd name="connsiteX3" fmla="*/ 1525700 w 2025988"/>
              <a:gd name="connsiteY3" fmla="*/ 0 h 1000575"/>
              <a:gd name="connsiteX4" fmla="*/ 2025988 w 2025988"/>
              <a:gd name="connsiteY4" fmla="*/ 0 h 1000575"/>
              <a:gd name="connsiteX5" fmla="*/ 1012994 w 2025988"/>
              <a:gd name="connsiteY5" fmla="*/ 1000575 h 1000575"/>
              <a:gd name="connsiteX6" fmla="*/ 0 w 2025988"/>
              <a:gd name="connsiteY6" fmla="*/ 0 h 10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5988" h="1000575">
                <a:moveTo>
                  <a:pt x="0" y="0"/>
                </a:moveTo>
                <a:lnTo>
                  <a:pt x="500288" y="0"/>
                </a:lnTo>
                <a:cubicBezTo>
                  <a:pt x="500288" y="276301"/>
                  <a:pt x="729834" y="500288"/>
                  <a:pt x="1012994" y="500288"/>
                </a:cubicBezTo>
                <a:cubicBezTo>
                  <a:pt x="1296154" y="500288"/>
                  <a:pt x="1525700" y="276301"/>
                  <a:pt x="1525700" y="0"/>
                </a:cubicBezTo>
                <a:lnTo>
                  <a:pt x="2025988" y="0"/>
                </a:lnTo>
                <a:cubicBezTo>
                  <a:pt x="2025988" y="552602"/>
                  <a:pt x="1572455" y="1000575"/>
                  <a:pt x="1012994" y="1000575"/>
                </a:cubicBezTo>
                <a:cubicBezTo>
                  <a:pt x="453533" y="1000575"/>
                  <a:pt x="0" y="552602"/>
                  <a:pt x="0" y="0"/>
                </a:cubicBezTo>
                <a:close/>
              </a:path>
            </a:pathLst>
          </a:custGeom>
          <a:solidFill>
            <a:srgbClr val="D0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53B37C8-E2B4-45AF-BA2B-7F7D5A17502B}"/>
              </a:ext>
            </a:extLst>
          </p:cNvPr>
          <p:cNvSpPr/>
          <p:nvPr/>
        </p:nvSpPr>
        <p:spPr>
          <a:xfrm>
            <a:off x="9670678" y="2953721"/>
            <a:ext cx="1148475" cy="109073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1270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1D2F5AB-4D4C-404D-83AC-0D6B1F292937}"/>
              </a:ext>
            </a:extLst>
          </p:cNvPr>
          <p:cNvSpPr/>
          <p:nvPr/>
        </p:nvSpPr>
        <p:spPr>
          <a:xfrm>
            <a:off x="9801465" y="3061317"/>
            <a:ext cx="913927" cy="886453"/>
          </a:xfrm>
          <a:prstGeom prst="ellipse">
            <a:avLst/>
          </a:prstGeom>
          <a:gradFill>
            <a:gsLst>
              <a:gs pos="48000">
                <a:srgbClr val="D93B77"/>
              </a:gs>
              <a:gs pos="3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  <a:effectLst>
            <a:outerShdw blurRad="63500" dist="254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0426A2A-4BA1-45D1-AFE1-CE9B301F5B81}"/>
              </a:ext>
            </a:extLst>
          </p:cNvPr>
          <p:cNvSpPr txBox="1"/>
          <p:nvPr/>
        </p:nvSpPr>
        <p:spPr>
          <a:xfrm>
            <a:off x="9908589" y="3152021"/>
            <a:ext cx="699679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STEP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06</a:t>
            </a:r>
            <a:endParaRPr lang="ar-EG" b="1" dirty="0">
              <a:solidFill>
                <a:schemeClr val="bg1"/>
              </a:solidFill>
              <a:latin typeface="Open"/>
            </a:endParaRPr>
          </a:p>
          <a:p>
            <a:endParaRPr lang="ar-EG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9612B3A-9289-4FF9-A1EF-DA07CBF0FB6A}"/>
              </a:ext>
            </a:extLst>
          </p:cNvPr>
          <p:cNvSpPr/>
          <p:nvPr/>
        </p:nvSpPr>
        <p:spPr>
          <a:xfrm>
            <a:off x="8196312" y="3141844"/>
            <a:ext cx="1148475" cy="109073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1270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A719B51-0CED-4326-9C73-1649BEB85C88}"/>
              </a:ext>
            </a:extLst>
          </p:cNvPr>
          <p:cNvSpPr/>
          <p:nvPr/>
        </p:nvSpPr>
        <p:spPr>
          <a:xfrm>
            <a:off x="8307759" y="3260676"/>
            <a:ext cx="913927" cy="886453"/>
          </a:xfrm>
          <a:prstGeom prst="ellipse">
            <a:avLst/>
          </a:prstGeom>
          <a:gradFill>
            <a:gsLst>
              <a:gs pos="42000">
                <a:srgbClr val="06E4BA"/>
              </a:gs>
              <a:gs pos="16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  <a:effectLst>
            <a:outerShdw blurRad="63500" dist="254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D91A874-CCD3-4F7F-A753-97E0973A0B31}"/>
              </a:ext>
            </a:extLst>
          </p:cNvPr>
          <p:cNvSpPr txBox="1"/>
          <p:nvPr/>
        </p:nvSpPr>
        <p:spPr>
          <a:xfrm>
            <a:off x="8388819" y="3402735"/>
            <a:ext cx="751809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STEP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05</a:t>
            </a:r>
            <a:endParaRPr lang="ar-EG" b="1" dirty="0">
              <a:solidFill>
                <a:schemeClr val="bg1"/>
              </a:solidFill>
              <a:latin typeface="Open"/>
            </a:endParaRPr>
          </a:p>
          <a:p>
            <a:endParaRPr lang="ar-EG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66C6F0-669E-447B-B2A1-BCDE2A66A58E}"/>
              </a:ext>
            </a:extLst>
          </p:cNvPr>
          <p:cNvGrpSpPr/>
          <p:nvPr/>
        </p:nvGrpSpPr>
        <p:grpSpPr>
          <a:xfrm>
            <a:off x="2140516" y="2248262"/>
            <a:ext cx="6876628" cy="2731932"/>
            <a:chOff x="2140516" y="2248262"/>
            <a:chExt cx="6876628" cy="2731932"/>
          </a:xfrm>
        </p:grpSpPr>
        <p:pic>
          <p:nvPicPr>
            <p:cNvPr id="96" name="Graphic 95" descr="Brain">
              <a:extLst>
                <a:ext uri="{FF2B5EF4-FFF2-40B4-BE49-F238E27FC236}">
                  <a16:creationId xmlns:a16="http://schemas.microsoft.com/office/drawing/2014/main" id="{44E42225-058A-458A-A905-B32C29C40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53518" y="2369367"/>
              <a:ext cx="683732" cy="604371"/>
            </a:xfrm>
            <a:prstGeom prst="rect">
              <a:avLst/>
            </a:prstGeom>
          </p:spPr>
        </p:pic>
        <p:pic>
          <p:nvPicPr>
            <p:cNvPr id="55" name="Graphic 54" descr="Database">
              <a:extLst>
                <a:ext uri="{FF2B5EF4-FFF2-40B4-BE49-F238E27FC236}">
                  <a16:creationId xmlns:a16="http://schemas.microsoft.com/office/drawing/2014/main" id="{C041805A-DD96-45A8-B4FD-CA61F67AC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40516" y="2248262"/>
              <a:ext cx="677936" cy="677936"/>
            </a:xfrm>
            <a:prstGeom prst="rect">
              <a:avLst/>
            </a:prstGeom>
          </p:spPr>
        </p:pic>
        <p:pic>
          <p:nvPicPr>
            <p:cNvPr id="56" name="Graphic 55" descr="Gears">
              <a:extLst>
                <a:ext uri="{FF2B5EF4-FFF2-40B4-BE49-F238E27FC236}">
                  <a16:creationId xmlns:a16="http://schemas.microsoft.com/office/drawing/2014/main" id="{F3B8E8F5-479E-40AE-94F5-397B821F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49661" y="4214896"/>
              <a:ext cx="765298" cy="765298"/>
            </a:xfrm>
            <a:prstGeom prst="rect">
              <a:avLst/>
            </a:prstGeom>
          </p:spPr>
        </p:pic>
        <p:pic>
          <p:nvPicPr>
            <p:cNvPr id="4" name="Graphic 3" descr="Arrow circle">
              <a:extLst>
                <a:ext uri="{FF2B5EF4-FFF2-40B4-BE49-F238E27FC236}">
                  <a16:creationId xmlns:a16="http://schemas.microsoft.com/office/drawing/2014/main" id="{5540AF43-11DC-4BF0-A2C1-FBAED552A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94018" y="4134808"/>
              <a:ext cx="794881" cy="794881"/>
            </a:xfrm>
            <a:prstGeom prst="rect">
              <a:avLst/>
            </a:prstGeom>
          </p:spPr>
        </p:pic>
        <p:pic>
          <p:nvPicPr>
            <p:cNvPr id="7" name="Graphic 6" descr="Transfer">
              <a:extLst>
                <a:ext uri="{FF2B5EF4-FFF2-40B4-BE49-F238E27FC236}">
                  <a16:creationId xmlns:a16="http://schemas.microsoft.com/office/drawing/2014/main" id="{15DC50B1-A7F1-4EDC-A835-252BD63C5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95047" y="2442027"/>
              <a:ext cx="522097" cy="522097"/>
            </a:xfrm>
            <a:prstGeom prst="rect">
              <a:avLst/>
            </a:prstGeom>
          </p:spPr>
        </p:pic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E91DEE-D0DA-4F28-9735-B9F638A7D6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0908" y="4195371"/>
            <a:ext cx="751810" cy="872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9004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7" grpId="0" animBg="1"/>
      <p:bldP spid="89" grpId="0" animBg="1"/>
      <p:bldP spid="90" grpId="0" animBg="1"/>
      <p:bldP spid="91" grpId="0" animBg="1"/>
      <p:bldP spid="66" grpId="0" animBg="1"/>
      <p:bldP spid="37" grpId="0" animBg="1"/>
      <p:bldP spid="21" grpId="0" animBg="1"/>
      <p:bldP spid="51" grpId="0" animBg="1"/>
      <p:bldP spid="28" grpId="0" animBg="1"/>
      <p:bldP spid="30" grpId="0" animBg="1"/>
      <p:bldP spid="13" grpId="0" animBg="1"/>
      <p:bldP spid="10" grpId="0" animBg="1"/>
      <p:bldP spid="41" grpId="0" animBg="1"/>
      <p:bldP spid="42" grpId="0" animBg="1"/>
      <p:bldP spid="43" grpId="0" animBg="1"/>
      <p:bldP spid="70" grpId="0"/>
      <p:bldP spid="81" grpId="0" animBg="1"/>
      <p:bldP spid="82" grpId="0" animBg="1"/>
      <p:bldP spid="83" grpId="0" animBg="1"/>
      <p:bldP spid="86" grpId="0"/>
      <p:bldP spid="46" grpId="0" animBg="1"/>
      <p:bldP spid="52" grpId="0" animBg="1"/>
      <p:bldP spid="67" grpId="0"/>
      <p:bldP spid="47" grpId="0" animBg="1"/>
      <p:bldP spid="53" grpId="0" animBg="1"/>
      <p:bldP spid="68" grpId="0"/>
      <p:bldP spid="48" grpId="0" animBg="1"/>
      <p:bldP spid="54" grpId="0" animBg="1"/>
      <p:bldP spid="69" grpId="0"/>
      <p:bldP spid="84" grpId="0" animBg="1"/>
      <p:bldP spid="88" grpId="0" animBg="1"/>
      <p:bldP spid="85" grpId="0"/>
      <p:bldP spid="118" grpId="0"/>
      <p:bldP spid="120" grpId="0" animBg="1"/>
      <p:bldP spid="121" grpId="0" animBg="1"/>
      <p:bldP spid="122" grpId="0"/>
      <p:bldP spid="92" grpId="0" animBg="1"/>
      <p:bldP spid="93" grpId="0" animBg="1"/>
      <p:bldP spid="9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C24C-1A6B-410C-8D3C-CD84BA1B4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519" y="133165"/>
            <a:ext cx="3176464" cy="733888"/>
          </a:xfrm>
        </p:spPr>
        <p:txBody>
          <a:bodyPr/>
          <a:lstStyle/>
          <a:p>
            <a:r>
              <a:rPr lang="en-US" dirty="0"/>
              <a:t>Data</a:t>
            </a:r>
            <a:endParaRPr lang="ar-E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C4848F-1935-428D-BB90-FB47CD8BCBE5}"/>
              </a:ext>
            </a:extLst>
          </p:cNvPr>
          <p:cNvSpPr/>
          <p:nvPr/>
        </p:nvSpPr>
        <p:spPr>
          <a:xfrm>
            <a:off x="3207041" y="1317880"/>
            <a:ext cx="280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EG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2D98B-6392-4961-B5E4-0FED14134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925" y="3429000"/>
            <a:ext cx="4760096" cy="238004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243A873-9F6A-4A64-9624-8B49AAB83747}"/>
              </a:ext>
            </a:extLst>
          </p:cNvPr>
          <p:cNvGrpSpPr/>
          <p:nvPr/>
        </p:nvGrpSpPr>
        <p:grpSpPr>
          <a:xfrm>
            <a:off x="7177410" y="3429000"/>
            <a:ext cx="4760096" cy="2380048"/>
            <a:chOff x="3969723" y="1414714"/>
            <a:chExt cx="8711991" cy="4028571"/>
          </a:xfrm>
        </p:grpSpPr>
        <p:pic>
          <p:nvPicPr>
            <p:cNvPr id="11" name="Picture 10" descr="A picture containing text, building&#10;&#10;Description automatically generated">
              <a:extLst>
                <a:ext uri="{FF2B5EF4-FFF2-40B4-BE49-F238E27FC236}">
                  <a16:creationId xmlns:a16="http://schemas.microsoft.com/office/drawing/2014/main" id="{77F5E235-63D3-445F-942B-FF43C3BA4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1238" y="1414714"/>
              <a:ext cx="4390476" cy="4028571"/>
            </a:xfrm>
            <a:prstGeom prst="rect">
              <a:avLst/>
            </a:prstGeom>
          </p:spPr>
        </p:pic>
        <p:pic>
          <p:nvPicPr>
            <p:cNvPr id="13" name="Picture 12" descr="A picture containing circuit&#10;&#10;Description automatically generated">
              <a:extLst>
                <a:ext uri="{FF2B5EF4-FFF2-40B4-BE49-F238E27FC236}">
                  <a16:creationId xmlns:a16="http://schemas.microsoft.com/office/drawing/2014/main" id="{1BF1727E-268D-4156-8CE9-F2312EAB9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9723" y="1414714"/>
              <a:ext cx="4390476" cy="4028571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9FF04FD-4053-457F-8ADA-E4820C051AA6}"/>
              </a:ext>
            </a:extLst>
          </p:cNvPr>
          <p:cNvSpPr/>
          <p:nvPr/>
        </p:nvSpPr>
        <p:spPr>
          <a:xfrm>
            <a:off x="2393837" y="1326830"/>
            <a:ext cx="2017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EG" b="1" dirty="0"/>
              <a:t> KAGGLE </a:t>
            </a:r>
            <a:r>
              <a:rPr lang="en-US" b="1" dirty="0"/>
              <a:t>D</a:t>
            </a:r>
            <a:r>
              <a:rPr lang="ar-EG" b="1" dirty="0" err="1"/>
              <a:t>ataset</a:t>
            </a:r>
            <a:r>
              <a:rPr lang="ar-EG" b="1" dirty="0"/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BB6FE3-BA13-4AD3-BB76-EE28DAF103A1}"/>
              </a:ext>
            </a:extLst>
          </p:cNvPr>
          <p:cNvSpPr/>
          <p:nvPr/>
        </p:nvSpPr>
        <p:spPr>
          <a:xfrm>
            <a:off x="8865746" y="1317880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EG" b="1" dirty="0"/>
              <a:t>RASVY </a:t>
            </a:r>
            <a:r>
              <a:rPr lang="en-US" b="1" dirty="0"/>
              <a:t>D</a:t>
            </a:r>
            <a:r>
              <a:rPr lang="ar-EG" b="1" dirty="0" err="1"/>
              <a:t>ataset</a:t>
            </a:r>
            <a:r>
              <a:rPr lang="ar-EG" b="1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BA86E3-8347-46F4-B30E-392C6D841D74}"/>
              </a:ext>
            </a:extLst>
          </p:cNvPr>
          <p:cNvSpPr/>
          <p:nvPr/>
        </p:nvSpPr>
        <p:spPr>
          <a:xfrm>
            <a:off x="2275376" y="5854768"/>
            <a:ext cx="9316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Satellite </a:t>
            </a:r>
            <a:endParaRPr lang="ar-EG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BA659A-1708-4D72-A8B4-39C6C3FE91D4}"/>
              </a:ext>
            </a:extLst>
          </p:cNvPr>
          <p:cNvSpPr/>
          <p:nvPr/>
        </p:nvSpPr>
        <p:spPr>
          <a:xfrm>
            <a:off x="7911021" y="5888087"/>
            <a:ext cx="9316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Satellite </a:t>
            </a:r>
            <a:endParaRPr lang="ar-EG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C7FC38-7073-4DAC-A35B-A25E8E1133D9}"/>
              </a:ext>
            </a:extLst>
          </p:cNvPr>
          <p:cNvSpPr/>
          <p:nvPr/>
        </p:nvSpPr>
        <p:spPr>
          <a:xfrm>
            <a:off x="4290448" y="5888087"/>
            <a:ext cx="12634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Google map </a:t>
            </a:r>
            <a:endParaRPr lang="ar-EG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FDA68B-A114-4C9A-AD31-0F65BED2D5AE}"/>
              </a:ext>
            </a:extLst>
          </p:cNvPr>
          <p:cNvSpPr/>
          <p:nvPr/>
        </p:nvSpPr>
        <p:spPr>
          <a:xfrm>
            <a:off x="10284355" y="5888087"/>
            <a:ext cx="12634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Google map </a:t>
            </a:r>
            <a:endParaRPr lang="ar-EG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6ACCE-42B8-4F6A-BB2F-F0C3AEC16F78}"/>
              </a:ext>
            </a:extLst>
          </p:cNvPr>
          <p:cNvSpPr/>
          <p:nvPr/>
        </p:nvSpPr>
        <p:spPr>
          <a:xfrm>
            <a:off x="7306322" y="1779545"/>
            <a:ext cx="48856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r>
              <a:rPr lang="ar-EG" dirty="0" err="1"/>
              <a:t>ollected</a:t>
            </a:r>
            <a:r>
              <a:rPr lang="ar-EG" dirty="0"/>
              <a:t> </a:t>
            </a:r>
            <a:r>
              <a:rPr lang="ar-EG" dirty="0" err="1"/>
              <a:t>by</a:t>
            </a:r>
            <a:r>
              <a:rPr lang="ar-EG" dirty="0"/>
              <a:t> RASVY </a:t>
            </a:r>
            <a:r>
              <a:rPr lang="ar-EG" dirty="0" err="1"/>
              <a:t>team</a:t>
            </a:r>
            <a:r>
              <a:rPr lang="ar-EG" dirty="0"/>
              <a:t> </a:t>
            </a:r>
            <a:r>
              <a:rPr lang="ar-EG" dirty="0" err="1"/>
              <a:t>with</a:t>
            </a:r>
            <a:r>
              <a:rPr lang="ar-EG" dirty="0"/>
              <a:t> </a:t>
            </a:r>
            <a:r>
              <a:rPr lang="ar-EG" dirty="0" err="1"/>
              <a:t>the</a:t>
            </a:r>
            <a:r>
              <a:rPr lang="ar-EG" dirty="0"/>
              <a:t> </a:t>
            </a:r>
            <a:r>
              <a:rPr lang="ar-EG" dirty="0" err="1"/>
              <a:t>help</a:t>
            </a:r>
            <a:r>
              <a:rPr lang="ar-EG" dirty="0"/>
              <a:t> </a:t>
            </a:r>
            <a:r>
              <a:rPr lang="ar-EG" dirty="0" err="1"/>
              <a:t>of</a:t>
            </a:r>
            <a:r>
              <a:rPr lang="ar-EG" dirty="0"/>
              <a:t> </a:t>
            </a:r>
            <a:r>
              <a:rPr lang="ar-EG" dirty="0" err="1"/>
              <a:t>some</a:t>
            </a:r>
            <a:r>
              <a:rPr lang="ar-EG" dirty="0"/>
              <a:t> GIS </a:t>
            </a:r>
            <a:r>
              <a:rPr lang="ar-EG" dirty="0" err="1"/>
              <a:t>specialists</a:t>
            </a:r>
            <a:r>
              <a:rPr lang="ar-EG" dirty="0"/>
              <a:t> </a:t>
            </a:r>
            <a:r>
              <a:rPr lang="ar-EG" dirty="0" err="1"/>
              <a:t>from</a:t>
            </a:r>
            <a:r>
              <a:rPr lang="ar-EG" dirty="0"/>
              <a:t> </a:t>
            </a:r>
            <a:r>
              <a:rPr lang="ar-EG" dirty="0" err="1"/>
              <a:t>the</a:t>
            </a:r>
            <a:r>
              <a:rPr lang="ar-EG" dirty="0"/>
              <a:t> </a:t>
            </a:r>
            <a:r>
              <a:rPr lang="ar-EG" dirty="0" err="1"/>
              <a:t>Central</a:t>
            </a:r>
            <a:r>
              <a:rPr lang="ar-EG" dirty="0"/>
              <a:t> </a:t>
            </a:r>
            <a:r>
              <a:rPr lang="ar-EG" dirty="0" err="1"/>
              <a:t>Agency</a:t>
            </a:r>
            <a:r>
              <a:rPr lang="ar-EG" dirty="0"/>
              <a:t> </a:t>
            </a:r>
            <a:r>
              <a:rPr lang="ar-EG" dirty="0" err="1"/>
              <a:t>for</a:t>
            </a:r>
            <a:r>
              <a:rPr lang="ar-EG" dirty="0"/>
              <a:t> </a:t>
            </a:r>
            <a:r>
              <a:rPr lang="ar-EG" dirty="0" err="1"/>
              <a:t>Public</a:t>
            </a:r>
            <a:r>
              <a:rPr lang="ar-EG" dirty="0"/>
              <a:t> </a:t>
            </a:r>
            <a:r>
              <a:rPr lang="ar-EG" dirty="0" err="1"/>
              <a:t>Mobilization</a:t>
            </a:r>
            <a:r>
              <a:rPr lang="ar-EG" dirty="0"/>
              <a:t> </a:t>
            </a:r>
            <a:r>
              <a:rPr lang="ar-EG" dirty="0" err="1"/>
              <a:t>and</a:t>
            </a:r>
            <a:r>
              <a:rPr lang="ar-EG" dirty="0"/>
              <a:t> </a:t>
            </a:r>
            <a:r>
              <a:rPr lang="ar-EG" dirty="0" err="1"/>
              <a:t>Statistics</a:t>
            </a:r>
            <a:r>
              <a:rPr lang="ar-EG" dirty="0"/>
              <a:t>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4C222F-61CD-46EF-8178-1970EBF7297B}"/>
              </a:ext>
            </a:extLst>
          </p:cNvPr>
          <p:cNvSpPr/>
          <p:nvPr/>
        </p:nvSpPr>
        <p:spPr>
          <a:xfrm>
            <a:off x="8647803" y="3075057"/>
            <a:ext cx="16946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New Cairo, Egypt</a:t>
            </a:r>
            <a:endParaRPr lang="ar-EG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C66B02-8C30-4DC3-9B7E-56AAB8B1F613}"/>
              </a:ext>
            </a:extLst>
          </p:cNvPr>
          <p:cNvSpPr/>
          <p:nvPr/>
        </p:nvSpPr>
        <p:spPr>
          <a:xfrm>
            <a:off x="2290251" y="305966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EG" dirty="0"/>
              <a:t> N</a:t>
            </a:r>
            <a:r>
              <a:rPr lang="en-US" dirty="0"/>
              <a:t>YC , USA</a:t>
            </a:r>
            <a:endParaRPr lang="ar-EG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381BB-8F97-4BDF-A4C3-AA5162B0BAD8}"/>
              </a:ext>
            </a:extLst>
          </p:cNvPr>
          <p:cNvSpPr/>
          <p:nvPr/>
        </p:nvSpPr>
        <p:spPr>
          <a:xfrm>
            <a:off x="1863094" y="1775201"/>
            <a:ext cx="4481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</a:t>
            </a:r>
            <a:r>
              <a:rPr lang="ar-EG" dirty="0" err="1"/>
              <a:t>eneral-purpose</a:t>
            </a:r>
            <a:r>
              <a:rPr lang="ar-EG" dirty="0"/>
              <a:t> </a:t>
            </a:r>
            <a:r>
              <a:rPr lang="ar-EG" dirty="0" err="1"/>
              <a:t>solution</a:t>
            </a:r>
            <a:r>
              <a:rPr lang="ar-EG" dirty="0"/>
              <a:t> </a:t>
            </a:r>
            <a:r>
              <a:rPr lang="ar-EG" dirty="0" err="1"/>
              <a:t>for</a:t>
            </a:r>
            <a:r>
              <a:rPr lang="ar-EG" dirty="0"/>
              <a:t> </a:t>
            </a:r>
          </a:p>
          <a:p>
            <a:r>
              <a:rPr lang="ar-EG" dirty="0" err="1"/>
              <a:t>image-to-image</a:t>
            </a:r>
            <a:r>
              <a:rPr lang="ar-EG" dirty="0"/>
              <a:t> </a:t>
            </a:r>
            <a:r>
              <a:rPr lang="ar-EG" dirty="0" err="1"/>
              <a:t>translation</a:t>
            </a:r>
            <a:r>
              <a:rPr lang="ar-EG" dirty="0"/>
              <a:t> </a:t>
            </a:r>
            <a:r>
              <a:rPr lang="ar-EG" dirty="0" err="1"/>
              <a:t>problems</a:t>
            </a:r>
            <a:endParaRPr lang="ar-EG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6C4232-0A6E-4424-91F3-2049237A0138}"/>
              </a:ext>
            </a:extLst>
          </p:cNvPr>
          <p:cNvSpPr/>
          <p:nvPr/>
        </p:nvSpPr>
        <p:spPr>
          <a:xfrm>
            <a:off x="5676973" y="955432"/>
            <a:ext cx="1148475" cy="109073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1270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29AF1B-99EF-4E2D-A56E-F54200A2ECFA}"/>
              </a:ext>
            </a:extLst>
          </p:cNvPr>
          <p:cNvSpPr/>
          <p:nvPr/>
        </p:nvSpPr>
        <p:spPr>
          <a:xfrm>
            <a:off x="5794247" y="1057573"/>
            <a:ext cx="913927" cy="886453"/>
          </a:xfrm>
          <a:prstGeom prst="ellipse">
            <a:avLst/>
          </a:prstGeom>
          <a:gradFill>
            <a:gsLst>
              <a:gs pos="30000">
                <a:srgbClr val="F3650D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 sz="1600" b="1" dirty="0">
              <a:solidFill>
                <a:schemeClr val="bg1"/>
              </a:solidFill>
              <a:latin typeface="Open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7D7CA2-68AF-4319-B02E-3ACAB136950A}"/>
              </a:ext>
            </a:extLst>
          </p:cNvPr>
          <p:cNvSpPr txBox="1"/>
          <p:nvPr/>
        </p:nvSpPr>
        <p:spPr>
          <a:xfrm>
            <a:off x="5875305" y="1209260"/>
            <a:ext cx="751809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STEP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01</a:t>
            </a:r>
            <a:endParaRPr lang="ar-EG" b="1" dirty="0">
              <a:solidFill>
                <a:schemeClr val="bg1"/>
              </a:solidFill>
              <a:latin typeface="Open"/>
            </a:endParaRPr>
          </a:p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48107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CD2F605-77BD-4D9C-BC95-97EB75D69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0259AB5-8B5C-4CD4-AE10-7A177BB73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B110D97-363A-40D5-98E8-D367DFCFB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30DC9DB4-96D0-47E9-A6E5-1590DED84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CA317D7-424B-4887-BEDF-18EF7915C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ACF40F67-B16B-4E7F-A595-0EF370063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EB2264F1-4BB6-4403-A681-A463AA730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7728DE0-08FC-4361-9A63-45CBB2F87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667A12-75E6-4C14-B996-78D64D0DF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1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D0FC92B-A5F9-4EC9-9B43-E0E51FF36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4588CEB3-C971-48D0-A821-03C8A6D4D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F5A8442E-4D26-43EA-9720-64CB2B1F4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CB971D7-7BC0-4EA1-85EF-DC12CC6C4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53C69F8D-0C8A-4B52-9AA7-87514BD7E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C44AF1-D2D7-4897-962C-579034FED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7AE16F-8F1A-43A8-BF49-0D93FE7D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85" y="2668587"/>
            <a:ext cx="6493701" cy="10244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 rtl="0"/>
            <a:r>
              <a:rPr lang="en-US" sz="6000" dirty="0"/>
              <a:t>Preprocessing</a:t>
            </a:r>
          </a:p>
        </p:txBody>
      </p:sp>
      <p:pic>
        <p:nvPicPr>
          <p:cNvPr id="4" name="Picture 3" descr="A picture containing old&#10;&#10;Description automatically generated">
            <a:extLst>
              <a:ext uri="{FF2B5EF4-FFF2-40B4-BE49-F238E27FC236}">
                <a16:creationId xmlns:a16="http://schemas.microsoft.com/office/drawing/2014/main" id="{079220FF-68FA-40D0-9529-D0DC4608D4A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" b="-2"/>
          <a:stretch/>
        </p:blipFill>
        <p:spPr>
          <a:xfrm>
            <a:off x="20" y="1850184"/>
            <a:ext cx="5448280" cy="5007817"/>
          </a:xfrm>
          <a:custGeom>
            <a:avLst/>
            <a:gdLst/>
            <a:ahLst/>
            <a:cxnLst/>
            <a:rect l="l" t="t" r="r" b="b"/>
            <a:pathLst>
              <a:path w="5448300" h="5007817">
                <a:moveTo>
                  <a:pt x="0" y="0"/>
                </a:moveTo>
                <a:lnTo>
                  <a:pt x="2872397" y="716034"/>
                </a:lnTo>
                <a:lnTo>
                  <a:pt x="5448300" y="5003584"/>
                </a:lnTo>
                <a:lnTo>
                  <a:pt x="0" y="5007817"/>
                </a:lnTo>
                <a:close/>
              </a:path>
            </a:pathLst>
          </a:custGeom>
          <a:ln w="38100">
            <a:noFill/>
          </a:ln>
          <a:effectLst/>
        </p:spPr>
      </p:pic>
      <p:pic>
        <p:nvPicPr>
          <p:cNvPr id="3" name="Picture 2" descr="A picture containing building, photo, clock, old&#10;&#10;Description automatically generated">
            <a:extLst>
              <a:ext uri="{FF2B5EF4-FFF2-40B4-BE49-F238E27FC236}">
                <a16:creationId xmlns:a16="http://schemas.microsoft.com/office/drawing/2014/main" id="{BD3E398F-0730-4971-914F-75E063C0288D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0" r="-1" b="19843"/>
          <a:stretch/>
        </p:blipFill>
        <p:spPr>
          <a:xfrm>
            <a:off x="20" y="10"/>
            <a:ext cx="3513646" cy="2566206"/>
          </a:xfrm>
          <a:custGeom>
            <a:avLst/>
            <a:gdLst/>
            <a:ahLst/>
            <a:cxnLst/>
            <a:rect l="l" t="t" r="r" b="b"/>
            <a:pathLst>
              <a:path w="3513666" h="2566216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2872397" y="2566216"/>
                </a:lnTo>
                <a:lnTo>
                  <a:pt x="0" y="1850183"/>
                </a:lnTo>
                <a:close/>
              </a:path>
            </a:pathLst>
          </a:custGeom>
          <a:ln w="38100">
            <a:noFill/>
          </a:ln>
          <a:effectLst/>
        </p:spPr>
      </p:pic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8896A2C-228D-4C37-B4A4-2BD326E0B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40000">
            <a:off x="-47722" y="2178565"/>
            <a:ext cx="3009377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61FCE89-C850-4399-B0FE-D3A2E4D4B451}"/>
              </a:ext>
            </a:extLst>
          </p:cNvPr>
          <p:cNvSpPr/>
          <p:nvPr/>
        </p:nvSpPr>
        <p:spPr>
          <a:xfrm>
            <a:off x="8658661" y="4005165"/>
            <a:ext cx="1148475" cy="109073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1270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2349E34-7658-49EC-8488-A9252DF2D7F2}"/>
              </a:ext>
            </a:extLst>
          </p:cNvPr>
          <p:cNvSpPr/>
          <p:nvPr/>
        </p:nvSpPr>
        <p:spPr>
          <a:xfrm>
            <a:off x="8775935" y="4107305"/>
            <a:ext cx="913927" cy="886453"/>
          </a:xfrm>
          <a:prstGeom prst="ellipse">
            <a:avLst/>
          </a:prstGeom>
          <a:gradFill>
            <a:gsLst>
              <a:gs pos="48000">
                <a:srgbClr val="D93B77"/>
              </a:gs>
              <a:gs pos="3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  <a:effectLst>
            <a:outerShdw blurRad="63500" dist="254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D68C52-8DAD-4A77-976D-1AA14140BD7E}"/>
              </a:ext>
            </a:extLst>
          </p:cNvPr>
          <p:cNvSpPr txBox="1"/>
          <p:nvPr/>
        </p:nvSpPr>
        <p:spPr>
          <a:xfrm>
            <a:off x="8856995" y="4242620"/>
            <a:ext cx="751809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STEP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02</a:t>
            </a:r>
            <a:endParaRPr lang="ar-EG" b="1" dirty="0">
              <a:solidFill>
                <a:schemeClr val="bg1"/>
              </a:solidFill>
              <a:latin typeface="Open"/>
            </a:endParaRPr>
          </a:p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410146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84E03DA-B800-46E1-AF36-59DF74A4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7A9900B-CB87-464C-884A-B15D70B64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09A84-5F69-47F9-A572-388FA9C02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6429" y="-37720"/>
            <a:ext cx="549110" cy="20284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 rtl="0"/>
            <a:r>
              <a:rPr lang="en-US" sz="6000" dirty="0"/>
              <a:t>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95369B-D528-438E-80C9-A09304767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1624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old&#10;&#10;Description automatically generated">
            <a:extLst>
              <a:ext uri="{FF2B5EF4-FFF2-40B4-BE49-F238E27FC236}">
                <a16:creationId xmlns:a16="http://schemas.microsoft.com/office/drawing/2014/main" id="{901A909D-A73B-41F6-AC66-DC91C0CAAA1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t="1940" r="2056" b="1438"/>
          <a:stretch/>
        </p:blipFill>
        <p:spPr>
          <a:xfrm>
            <a:off x="8552731" y="564114"/>
            <a:ext cx="3494023" cy="2892563"/>
          </a:xfrm>
          <a:prstGeom prst="rect">
            <a:avLst/>
          </a:prstGeom>
        </p:spPr>
      </p:pic>
      <p:pic>
        <p:nvPicPr>
          <p:cNvPr id="16" name="Picture 15" descr="A picture containing building, photo, clock, old&#10;&#10;Description automatically generated">
            <a:extLst>
              <a:ext uri="{FF2B5EF4-FFF2-40B4-BE49-F238E27FC236}">
                <a16:creationId xmlns:a16="http://schemas.microsoft.com/office/drawing/2014/main" id="{FC20F8E5-00CB-4279-8BC7-BE6E021C087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" t="1696" r="50530" b="51519"/>
          <a:stretch/>
        </p:blipFill>
        <p:spPr bwMode="auto">
          <a:xfrm>
            <a:off x="145229" y="411480"/>
            <a:ext cx="3264709" cy="3017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1590EBA8-5BDD-467C-8439-6F22BDF4F9C2}"/>
              </a:ext>
            </a:extLst>
          </p:cNvPr>
          <p:cNvSpPr/>
          <p:nvPr/>
        </p:nvSpPr>
        <p:spPr>
          <a:xfrm rot="16200000">
            <a:off x="3318821" y="1778721"/>
            <a:ext cx="911236" cy="6330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58128-D8CB-4739-A3AE-8477C865C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090" y="525236"/>
            <a:ext cx="3264709" cy="29956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7C15D7-EE45-4A4E-B685-6423A2E0F3DA}"/>
              </a:ext>
            </a:extLst>
          </p:cNvPr>
          <p:cNvSpPr txBox="1"/>
          <p:nvPr/>
        </p:nvSpPr>
        <p:spPr>
          <a:xfrm>
            <a:off x="1065319" y="91745"/>
            <a:ext cx="126829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Watermark</a:t>
            </a:r>
            <a:endParaRPr lang="ar-E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D23FC1-E37E-4B21-85DD-216549FE788E}"/>
              </a:ext>
            </a:extLst>
          </p:cNvPr>
          <p:cNvSpPr txBox="1"/>
          <p:nvPr/>
        </p:nvSpPr>
        <p:spPr>
          <a:xfrm>
            <a:off x="5521568" y="155902"/>
            <a:ext cx="77809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Result</a:t>
            </a:r>
            <a:endParaRPr lang="ar-E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DF9BA6-6433-4483-8892-FBBD3828F02F}"/>
              </a:ext>
            </a:extLst>
          </p:cNvPr>
          <p:cNvSpPr txBox="1"/>
          <p:nvPr/>
        </p:nvSpPr>
        <p:spPr>
          <a:xfrm>
            <a:off x="3214536" y="3625612"/>
            <a:ext cx="256353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 Crop &amp;  Merge</a:t>
            </a:r>
            <a:endParaRPr lang="ar-EG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F353FD-EE91-406A-BB8D-A867384CF08B}"/>
              </a:ext>
            </a:extLst>
          </p:cNvPr>
          <p:cNvCxnSpPr/>
          <p:nvPr/>
        </p:nvCxnSpPr>
        <p:spPr>
          <a:xfrm>
            <a:off x="3011870" y="5474480"/>
            <a:ext cx="23706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0F6D1-609F-463F-AA73-675FDE9179D3}"/>
              </a:ext>
            </a:extLst>
          </p:cNvPr>
          <p:cNvSpPr/>
          <p:nvPr/>
        </p:nvSpPr>
        <p:spPr>
          <a:xfrm>
            <a:off x="9950551" y="226814"/>
            <a:ext cx="907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Rescale</a:t>
            </a:r>
            <a:endParaRPr lang="ar-EG" dirty="0"/>
          </a:p>
        </p:txBody>
      </p:sp>
      <p:pic>
        <p:nvPicPr>
          <p:cNvPr id="29" name="Picture 2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FD1373A8-22DB-435E-9D15-8269089BB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84" y="3979272"/>
            <a:ext cx="5586886" cy="25631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D700306-3B74-42F8-ACB4-2547673DD4A3}"/>
              </a:ext>
            </a:extLst>
          </p:cNvPr>
          <p:cNvSpPr txBox="1"/>
          <p:nvPr/>
        </p:nvSpPr>
        <p:spPr>
          <a:xfrm>
            <a:off x="8610604" y="4274151"/>
            <a:ext cx="252796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5203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922 * 423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80%  train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20%  test</a:t>
            </a:r>
            <a:endParaRPr lang="ar-EG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48CE9D-76AE-4428-A7E0-830057219AFF}"/>
              </a:ext>
            </a:extLst>
          </p:cNvPr>
          <p:cNvSpPr/>
          <p:nvPr/>
        </p:nvSpPr>
        <p:spPr>
          <a:xfrm>
            <a:off x="2038109" y="6571827"/>
            <a:ext cx="9316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Satellite </a:t>
            </a:r>
            <a:endParaRPr lang="ar-EG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0D1A2E-CCF1-4FF8-A08C-8291B8804F37}"/>
              </a:ext>
            </a:extLst>
          </p:cNvPr>
          <p:cNvSpPr/>
          <p:nvPr/>
        </p:nvSpPr>
        <p:spPr>
          <a:xfrm>
            <a:off x="4929268" y="6514074"/>
            <a:ext cx="12634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Google map </a:t>
            </a:r>
            <a:endParaRPr lang="ar-EG" sz="1600" dirty="0"/>
          </a:p>
        </p:txBody>
      </p:sp>
    </p:spTree>
    <p:extLst>
      <p:ext uri="{BB962C8B-B14F-4D97-AF65-F5344CB8AC3E}">
        <p14:creationId xmlns:p14="http://schemas.microsoft.com/office/powerpoint/2010/main" val="8797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2" grpId="0"/>
      <p:bldP spid="24" grpId="0"/>
      <p:bldP spid="27" grpId="0"/>
      <p:bldP spid="3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A35998-2B84-409F-BFDA-93487AFE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553" y="64076"/>
            <a:ext cx="10018713" cy="934721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Generative Adversarial Network (GAN) </a:t>
            </a:r>
            <a:br>
              <a:rPr lang="ar-EG" dirty="0"/>
            </a:br>
            <a:endParaRPr lang="ar-E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3E7F3-24DE-480F-A312-90945D6A457B}"/>
              </a:ext>
            </a:extLst>
          </p:cNvPr>
          <p:cNvSpPr/>
          <p:nvPr/>
        </p:nvSpPr>
        <p:spPr>
          <a:xfrm>
            <a:off x="2429812" y="1646452"/>
            <a:ext cx="93776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Algorithmic architectures that use the two neural networks that make up a GAN  pitting one against the other (thus the “adversarial”) in order to generate new synthetic instances of data, that referred to as the generator and the discriminator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B330E2-34B2-4DD9-8DAB-44708D20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85" y="3055833"/>
            <a:ext cx="9642793" cy="3548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10DF84A-8836-4A81-A5E3-3997BB4B2841}"/>
              </a:ext>
            </a:extLst>
          </p:cNvPr>
          <p:cNvSpPr/>
          <p:nvPr/>
        </p:nvSpPr>
        <p:spPr>
          <a:xfrm>
            <a:off x="6244710" y="509751"/>
            <a:ext cx="1148475" cy="109073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1270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2B2F33-26DA-417E-849E-3C70EA18CE47}"/>
              </a:ext>
            </a:extLst>
          </p:cNvPr>
          <p:cNvSpPr/>
          <p:nvPr/>
        </p:nvSpPr>
        <p:spPr>
          <a:xfrm>
            <a:off x="6361983" y="611892"/>
            <a:ext cx="913927" cy="886453"/>
          </a:xfrm>
          <a:prstGeom prst="ellipse">
            <a:avLst/>
          </a:prstGeom>
          <a:gradFill>
            <a:gsLst>
              <a:gs pos="42000">
                <a:srgbClr val="06E4BA"/>
              </a:gs>
              <a:gs pos="16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  <a:effectLst>
            <a:outerShdw blurRad="63500" dist="254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ar-E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E3353-0CC4-42F1-90A4-C44AF4793AC7}"/>
              </a:ext>
            </a:extLst>
          </p:cNvPr>
          <p:cNvSpPr txBox="1"/>
          <p:nvPr/>
        </p:nvSpPr>
        <p:spPr>
          <a:xfrm>
            <a:off x="6443043" y="753950"/>
            <a:ext cx="751809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STEP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Open"/>
              </a:rPr>
              <a:t>03</a:t>
            </a:r>
            <a:endParaRPr lang="ar-EG" b="1" dirty="0">
              <a:solidFill>
                <a:schemeClr val="bg1"/>
              </a:solidFill>
              <a:latin typeface="Open"/>
            </a:endParaRPr>
          </a:p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41954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A777868-9589-4EB7-A723-9C5EB3839250}"/>
              </a:ext>
            </a:extLst>
          </p:cNvPr>
          <p:cNvGrpSpPr/>
          <p:nvPr/>
        </p:nvGrpSpPr>
        <p:grpSpPr>
          <a:xfrm>
            <a:off x="4965206" y="2097141"/>
            <a:ext cx="1750554" cy="1187805"/>
            <a:chOff x="1493886" y="979665"/>
            <a:chExt cx="1750554" cy="11878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B1F10E7-BF29-458F-8309-5EB15CCAE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3886" y="979665"/>
              <a:ext cx="1354294" cy="621330"/>
            </a:xfrm>
            <a:prstGeom prst="rect">
              <a:avLst/>
            </a:prstGeom>
          </p:spPr>
        </p:pic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26D24B2-6EC6-41C7-8FF4-A8715EE23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4479" y="1215406"/>
              <a:ext cx="1354294" cy="621330"/>
            </a:xfrm>
            <a:prstGeom prst="rect">
              <a:avLst/>
            </a:prstGeom>
          </p:spPr>
        </p:pic>
        <p:pic>
          <p:nvPicPr>
            <p:cNvPr id="6" name="Picture 5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869C03A5-C836-4F7E-A30F-65A92145E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146" y="1546140"/>
              <a:ext cx="1354294" cy="62133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5B73FF-787C-4C6E-B957-D83345A61967}"/>
              </a:ext>
            </a:extLst>
          </p:cNvPr>
          <p:cNvGrpSpPr/>
          <p:nvPr/>
        </p:nvGrpSpPr>
        <p:grpSpPr>
          <a:xfrm>
            <a:off x="7800258" y="3440074"/>
            <a:ext cx="2015318" cy="1380722"/>
            <a:chOff x="7180498" y="3447015"/>
            <a:chExt cx="2015318" cy="13807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C5AFA8-BC01-4976-B4D2-6F1A7C1DC533}"/>
                </a:ext>
              </a:extLst>
            </p:cNvPr>
            <p:cNvSpPr/>
            <p:nvPr/>
          </p:nvSpPr>
          <p:spPr>
            <a:xfrm>
              <a:off x="7180498" y="3447015"/>
              <a:ext cx="2015318" cy="138072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Discriminator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ar-EG" dirty="0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9AA90A1D-86E7-45A4-8F44-DEDD1D8D2087}"/>
                </a:ext>
              </a:extLst>
            </p:cNvPr>
            <p:cNvSpPr/>
            <p:nvPr/>
          </p:nvSpPr>
          <p:spPr>
            <a:xfrm>
              <a:off x="7379848" y="3793004"/>
              <a:ext cx="275033" cy="973773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ar-EG" dirty="0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2A00EB81-9CBE-46A6-A15B-A8E214B393BE}"/>
                </a:ext>
              </a:extLst>
            </p:cNvPr>
            <p:cNvSpPr/>
            <p:nvPr/>
          </p:nvSpPr>
          <p:spPr>
            <a:xfrm>
              <a:off x="7808110" y="4134317"/>
              <a:ext cx="423010" cy="419100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FADD3F5C-97BB-4A30-9246-43785BA01F41}"/>
                </a:ext>
              </a:extLst>
            </p:cNvPr>
            <p:cNvSpPr/>
            <p:nvPr/>
          </p:nvSpPr>
          <p:spPr>
            <a:xfrm>
              <a:off x="8350705" y="4200992"/>
              <a:ext cx="604664" cy="285750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ar-EG" dirty="0"/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8D547CC-D3B6-4C09-BAC1-04C607F92C5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715760" y="2974281"/>
            <a:ext cx="1084498" cy="115615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6237D5B-84DD-4158-AD5F-C8B5B31EE9B2}"/>
              </a:ext>
            </a:extLst>
          </p:cNvPr>
          <p:cNvCxnSpPr>
            <a:cxnSpLocks/>
          </p:cNvCxnSpPr>
          <p:nvPr/>
        </p:nvCxnSpPr>
        <p:spPr>
          <a:xfrm flipV="1">
            <a:off x="7458457" y="4336926"/>
            <a:ext cx="368730" cy="160508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DE8555-F197-4F5D-A3A4-94ADFE97C49C}"/>
              </a:ext>
            </a:extLst>
          </p:cNvPr>
          <p:cNvGrpSpPr/>
          <p:nvPr/>
        </p:nvGrpSpPr>
        <p:grpSpPr>
          <a:xfrm>
            <a:off x="4433551" y="5045159"/>
            <a:ext cx="2121608" cy="1380722"/>
            <a:chOff x="3813791" y="5052100"/>
            <a:chExt cx="2121608" cy="13807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52C947-75DB-4428-9E70-F8774401DC9F}"/>
                </a:ext>
              </a:extLst>
            </p:cNvPr>
            <p:cNvSpPr/>
            <p:nvPr/>
          </p:nvSpPr>
          <p:spPr>
            <a:xfrm>
              <a:off x="3813791" y="5052100"/>
              <a:ext cx="2121608" cy="138072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Generator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ar-EG" dirty="0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02703CB6-2319-4650-A77D-C71448247596}"/>
                </a:ext>
              </a:extLst>
            </p:cNvPr>
            <p:cNvSpPr/>
            <p:nvPr/>
          </p:nvSpPr>
          <p:spPr>
            <a:xfrm>
              <a:off x="5370029" y="5430437"/>
              <a:ext cx="275033" cy="973773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ar-EG" dirty="0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FF631A94-2CD0-400D-8BCA-A101D87BD784}"/>
                </a:ext>
              </a:extLst>
            </p:cNvPr>
            <p:cNvSpPr/>
            <p:nvPr/>
          </p:nvSpPr>
          <p:spPr>
            <a:xfrm>
              <a:off x="4071434" y="5790995"/>
              <a:ext cx="604664" cy="285750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ar-EG" dirty="0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2C0C863E-676F-4A4F-8D18-C86506C90FD5}"/>
                </a:ext>
              </a:extLst>
            </p:cNvPr>
            <p:cNvSpPr/>
            <p:nvPr/>
          </p:nvSpPr>
          <p:spPr>
            <a:xfrm>
              <a:off x="4820055" y="5687685"/>
              <a:ext cx="423010" cy="419100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</p:grpSp>
      <p:pic>
        <p:nvPicPr>
          <p:cNvPr id="17" name="Picture 2" descr="Noise.kitchen - Noise.kitchen added a new photo. | Facebook">
            <a:extLst>
              <a:ext uri="{FF2B5EF4-FFF2-40B4-BE49-F238E27FC236}">
                <a16:creationId xmlns:a16="http://schemas.microsoft.com/office/drawing/2014/main" id="{E53B7E45-6654-47C6-8B5B-0FFCEAA30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013" y="3664642"/>
            <a:ext cx="1156154" cy="11561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E3A11E9-0391-4E9D-9BAA-75F7EDDDE43B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3682605" y="4615281"/>
            <a:ext cx="513985" cy="925014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D3E36FE-6D91-441A-A05F-ECB54289EE6D}"/>
              </a:ext>
            </a:extLst>
          </p:cNvPr>
          <p:cNvSpPr txBox="1"/>
          <p:nvPr/>
        </p:nvSpPr>
        <p:spPr>
          <a:xfrm>
            <a:off x="3892717" y="2363954"/>
            <a:ext cx="104849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/>
              <a:t>Training set</a:t>
            </a:r>
            <a:endParaRPr lang="ar-EG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CE70AD-9358-468F-A24B-35B24A248248}"/>
              </a:ext>
            </a:extLst>
          </p:cNvPr>
          <p:cNvSpPr txBox="1"/>
          <p:nvPr/>
        </p:nvSpPr>
        <p:spPr>
          <a:xfrm>
            <a:off x="2830664" y="3385324"/>
            <a:ext cx="156986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Random</a:t>
            </a:r>
            <a:r>
              <a:rPr lang="en-US" sz="1200" dirty="0"/>
              <a:t> noise</a:t>
            </a:r>
            <a:endParaRPr lang="ar-EG" sz="12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8D33FF3-7D75-4F32-BC0F-3ACB40D99302}"/>
              </a:ext>
            </a:extLst>
          </p:cNvPr>
          <p:cNvGrpSpPr/>
          <p:nvPr/>
        </p:nvGrpSpPr>
        <p:grpSpPr>
          <a:xfrm>
            <a:off x="6554382" y="5059000"/>
            <a:ext cx="1942821" cy="1404268"/>
            <a:chOff x="5934622" y="5065941"/>
            <a:chExt cx="1942821" cy="1404268"/>
          </a:xfrm>
        </p:grpSpPr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16490F7C-8AA3-43C5-8136-EE372C3BD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513" t="11241" r="16971" b="9346"/>
            <a:stretch/>
          </p:blipFill>
          <p:spPr>
            <a:xfrm>
              <a:off x="5934622" y="5065941"/>
              <a:ext cx="1085454" cy="1338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>
                <a:rot lat="0" lon="18593538" rev="0"/>
              </a:camera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11269CE-3FDC-4C6C-AAF7-0652D1ACFBF6}"/>
                </a:ext>
              </a:extLst>
            </p:cNvPr>
            <p:cNvSpPr txBox="1"/>
            <p:nvPr/>
          </p:nvSpPr>
          <p:spPr>
            <a:xfrm>
              <a:off x="6838697" y="6162432"/>
              <a:ext cx="1038746" cy="307777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1400" dirty="0"/>
                <a:t>Fake Image</a:t>
              </a:r>
              <a:endParaRPr lang="ar-EG" sz="14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9811B76-A380-41B7-9B71-C8FBFDF07302}"/>
              </a:ext>
            </a:extLst>
          </p:cNvPr>
          <p:cNvSpPr txBox="1"/>
          <p:nvPr/>
        </p:nvSpPr>
        <p:spPr>
          <a:xfrm>
            <a:off x="10002551" y="3697906"/>
            <a:ext cx="68512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Real</a:t>
            </a:r>
          </a:p>
          <a:p>
            <a:endParaRPr lang="en-US" dirty="0"/>
          </a:p>
          <a:p>
            <a:r>
              <a:rPr lang="en-US" dirty="0"/>
              <a:t>Fake </a:t>
            </a:r>
            <a:endParaRPr lang="ar-EG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DD5F60A-BB18-4C4B-93CD-8AABE5E656A4}"/>
              </a:ext>
            </a:extLst>
          </p:cNvPr>
          <p:cNvCxnSpPr/>
          <p:nvPr/>
        </p:nvCxnSpPr>
        <p:spPr>
          <a:xfrm flipV="1">
            <a:off x="9822285" y="3900163"/>
            <a:ext cx="246135" cy="232504"/>
          </a:xfrm>
          <a:prstGeom prst="bentConnector3">
            <a:avLst/>
          </a:prstGeom>
          <a:ln>
            <a:solidFill>
              <a:srgbClr val="0A1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303DDAC-2F1A-40B7-9337-89712BA0ABB8}"/>
              </a:ext>
            </a:extLst>
          </p:cNvPr>
          <p:cNvCxnSpPr>
            <a:cxnSpLocks/>
          </p:cNvCxnSpPr>
          <p:nvPr/>
        </p:nvCxnSpPr>
        <p:spPr>
          <a:xfrm>
            <a:off x="9823148" y="4132139"/>
            <a:ext cx="262501" cy="254284"/>
          </a:xfrm>
          <a:prstGeom prst="bentConnector3">
            <a:avLst>
              <a:gd name="adj1" fmla="val 45646"/>
            </a:avLst>
          </a:prstGeom>
          <a:ln>
            <a:solidFill>
              <a:srgbClr val="0A1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84F9347-5591-4039-8C24-3BB28102DB2D}"/>
              </a:ext>
            </a:extLst>
          </p:cNvPr>
          <p:cNvSpPr txBox="1"/>
          <p:nvPr/>
        </p:nvSpPr>
        <p:spPr>
          <a:xfrm>
            <a:off x="2127123" y="755996"/>
            <a:ext cx="1006487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Generator G need to capture the data distribution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discriminator D estimate the probability that a sample comes from the training data rather than from 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B7B653-2B26-401D-980E-E5BC649C6D97}"/>
              </a:ext>
            </a:extLst>
          </p:cNvPr>
          <p:cNvSpPr txBox="1"/>
          <p:nvPr/>
        </p:nvSpPr>
        <p:spPr>
          <a:xfrm>
            <a:off x="1730410" y="289060"/>
            <a:ext cx="866660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/>
              <a:t>Two components, the generator and the discriminator in ( CGAN ) : </a:t>
            </a:r>
            <a:r>
              <a:rPr lang="en-US" dirty="0"/>
              <a:t> </a:t>
            </a:r>
            <a:endParaRPr lang="ar-EG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FB5F845-4624-41FB-B0E2-AD5FD1B66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5307" y="5919649"/>
            <a:ext cx="1041753" cy="955240"/>
          </a:xfrm>
          <a:prstGeom prst="rect">
            <a:avLst/>
          </a:prstGeom>
        </p:spPr>
      </p:pic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1EBE8FE-CFEE-4F34-A010-8962476234B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478414" y="5735520"/>
            <a:ext cx="955137" cy="159700"/>
          </a:xfrm>
          <a:prstGeom prst="bentConnector3">
            <a:avLst>
              <a:gd name="adj1" fmla="val 5"/>
            </a:avLst>
          </a:prstGeom>
          <a:ln>
            <a:solidFill>
              <a:srgbClr val="0A1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2159BFBB-F2EE-4C0B-8824-2C643791EC76}"/>
              </a:ext>
            </a:extLst>
          </p:cNvPr>
          <p:cNvSpPr/>
          <p:nvPr/>
        </p:nvSpPr>
        <p:spPr>
          <a:xfrm>
            <a:off x="10687675" y="3984827"/>
            <a:ext cx="793755" cy="352425"/>
          </a:xfrm>
          <a:prstGeom prst="rightArrow">
            <a:avLst/>
          </a:prstGeom>
          <a:solidFill>
            <a:srgbClr val="D3D6D6"/>
          </a:solidFill>
          <a:ln>
            <a:solidFill>
              <a:srgbClr val="0A1C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798D391-4130-4B5D-A196-198AE81C7542}"/>
              </a:ext>
            </a:extLst>
          </p:cNvPr>
          <p:cNvSpPr/>
          <p:nvPr/>
        </p:nvSpPr>
        <p:spPr>
          <a:xfrm rot="5400000">
            <a:off x="11269549" y="4030973"/>
            <a:ext cx="971543" cy="3261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A490C33-2F8F-4C43-AE84-B06718F55260}"/>
              </a:ext>
            </a:extLst>
          </p:cNvPr>
          <p:cNvSpPr txBox="1"/>
          <p:nvPr/>
        </p:nvSpPr>
        <p:spPr>
          <a:xfrm rot="5400000">
            <a:off x="11254345" y="4152259"/>
            <a:ext cx="10019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LOSS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8764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30" grpId="0"/>
      <p:bldP spid="31" grpId="0"/>
      <p:bldP spid="55" grpId="0" animBg="1"/>
      <p:bldP spid="60" grpId="0" animBg="1"/>
      <p:bldP spid="6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674</Words>
  <Application>Microsoft Office PowerPoint</Application>
  <PresentationFormat>Widescreen</PresentationFormat>
  <Paragraphs>163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Narrow</vt:lpstr>
      <vt:lpstr>Calibri</vt:lpstr>
      <vt:lpstr>Century Gothic</vt:lpstr>
      <vt:lpstr>Corbel</vt:lpstr>
      <vt:lpstr>Open</vt:lpstr>
      <vt:lpstr>Roboto</vt:lpstr>
      <vt:lpstr>Parallax</vt:lpstr>
      <vt:lpstr>PowerPoint Presentation</vt:lpstr>
      <vt:lpstr>What is GIS ? </vt:lpstr>
      <vt:lpstr>GIS Problem &amp; Solution </vt:lpstr>
      <vt:lpstr>Rasvy Architecture </vt:lpstr>
      <vt:lpstr>Data</vt:lpstr>
      <vt:lpstr>Preprocessing</vt:lpstr>
      <vt:lpstr> </vt:lpstr>
      <vt:lpstr>Generative Adversarial Network (GAN)  </vt:lpstr>
      <vt:lpstr>PowerPoint Presentation</vt:lpstr>
      <vt:lpstr> </vt:lpstr>
      <vt:lpstr>Generator</vt:lpstr>
      <vt:lpstr>Evaluation</vt:lpstr>
      <vt:lpstr>Model Accuracy </vt:lpstr>
      <vt:lpstr>Polygonize </vt:lpstr>
      <vt:lpstr>Polygonization steps:  1- Convert Raster to Vector using GDAL 2- Use the three main files generated from the previous operation 3- Fed them into Arc-Map to be plotted by Specialists </vt:lpstr>
      <vt:lpstr>Rasvy App</vt:lpstr>
      <vt:lpstr>Rasvy UI &amp; UX </vt:lpstr>
      <vt:lpstr>Rasvy Full Process</vt:lpstr>
      <vt:lpstr>Conclusion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Nabil Salman</dc:creator>
  <cp:lastModifiedBy>Nabil Salman</cp:lastModifiedBy>
  <cp:revision>10</cp:revision>
  <dcterms:created xsi:type="dcterms:W3CDTF">2020-07-27T19:29:03Z</dcterms:created>
  <dcterms:modified xsi:type="dcterms:W3CDTF">2020-07-27T21:54:42Z</dcterms:modified>
</cp:coreProperties>
</file>